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4" r:id="rId18"/>
    <p:sldId id="268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3" d="100"/>
          <a:sy n="53" d="100"/>
        </p:scale>
        <p:origin x="-9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7.svg"/><Relationship Id="rId1" Type="http://schemas.openxmlformats.org/officeDocument/2006/relationships/image" Target="../media/image13.png"/><Relationship Id="rId6" Type="http://schemas.openxmlformats.org/officeDocument/2006/relationships/image" Target="../media/image21.svg"/><Relationship Id="rId5" Type="http://schemas.openxmlformats.org/officeDocument/2006/relationships/image" Target="../media/image15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7.svg"/><Relationship Id="rId1" Type="http://schemas.openxmlformats.org/officeDocument/2006/relationships/image" Target="../media/image13.png"/><Relationship Id="rId6" Type="http://schemas.openxmlformats.org/officeDocument/2006/relationships/image" Target="../media/image21.svg"/><Relationship Id="rId5" Type="http://schemas.openxmlformats.org/officeDocument/2006/relationships/image" Target="../media/image15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41FB0-2700-45A2-8062-6AD5B81C598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6DF82C-2392-493D-851D-0556F927F7E1}">
      <dgm:prSet/>
      <dgm:spPr/>
      <dgm:t>
        <a:bodyPr/>
        <a:lstStyle/>
        <a:p>
          <a:r>
            <a:rPr lang="en-US"/>
            <a:t>WHO presented a framework for implementing IPE and collaborative practice, and that outlined the cohort of students trained inter-professionally to become a team of health workforce ready for collaborative practice. </a:t>
          </a:r>
        </a:p>
      </dgm:t>
    </dgm:pt>
    <dgm:pt modelId="{9979F8ED-2E83-4B17-85F5-3CF0B96B3F0B}" type="parTrans" cxnId="{5A4DD514-D9F6-42E2-9CEB-719DF442F14D}">
      <dgm:prSet/>
      <dgm:spPr/>
      <dgm:t>
        <a:bodyPr/>
        <a:lstStyle/>
        <a:p>
          <a:endParaRPr lang="en-US"/>
        </a:p>
      </dgm:t>
    </dgm:pt>
    <dgm:pt modelId="{6237DAA2-6E4C-4DEB-9EFF-5716E372F399}" type="sibTrans" cxnId="{5A4DD514-D9F6-42E2-9CEB-719DF442F14D}">
      <dgm:prSet/>
      <dgm:spPr/>
      <dgm:t>
        <a:bodyPr/>
        <a:lstStyle/>
        <a:p>
          <a:endParaRPr lang="en-US"/>
        </a:p>
      </dgm:t>
    </dgm:pt>
    <dgm:pt modelId="{0AB22D68-0348-45AA-8042-4FE7FA255DE0}">
      <dgm:prSet/>
      <dgm:spPr/>
      <dgm:t>
        <a:bodyPr/>
        <a:lstStyle/>
        <a:p>
          <a:r>
            <a:rPr lang="en-US"/>
            <a:t>The benefits: to bring about patient satisfaction, shorter hospital stay, and less adverse events. </a:t>
          </a:r>
        </a:p>
      </dgm:t>
    </dgm:pt>
    <dgm:pt modelId="{7BA4F674-F18F-4394-BD26-38B728FEBAC0}" type="parTrans" cxnId="{E696C21F-FFC6-4060-8B49-D2DF84BF3DB2}">
      <dgm:prSet/>
      <dgm:spPr/>
      <dgm:t>
        <a:bodyPr/>
        <a:lstStyle/>
        <a:p>
          <a:endParaRPr lang="en-US"/>
        </a:p>
      </dgm:t>
    </dgm:pt>
    <dgm:pt modelId="{5D168DC1-716E-41BA-BABF-B0C19E4EC9C1}" type="sibTrans" cxnId="{E696C21F-FFC6-4060-8B49-D2DF84BF3DB2}">
      <dgm:prSet/>
      <dgm:spPr/>
      <dgm:t>
        <a:bodyPr/>
        <a:lstStyle/>
        <a:p>
          <a:endParaRPr lang="en-US"/>
        </a:p>
      </dgm:t>
    </dgm:pt>
    <dgm:pt modelId="{056C92AC-2EEA-4114-ACD0-B8958B04C175}" type="pres">
      <dgm:prSet presAssocID="{5D841FB0-2700-45A2-8062-6AD5B81C598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41AA97-DCCB-4035-8A2D-8A73D6364A20}" type="pres">
      <dgm:prSet presAssocID="{756DF82C-2392-493D-851D-0556F927F7E1}" presName="thickLine" presStyleLbl="alignNode1" presStyleIdx="0" presStyleCnt="2"/>
      <dgm:spPr/>
    </dgm:pt>
    <dgm:pt modelId="{CA8CF1E2-931C-4B31-9E9C-75D88367E877}" type="pres">
      <dgm:prSet presAssocID="{756DF82C-2392-493D-851D-0556F927F7E1}" presName="horz1" presStyleCnt="0"/>
      <dgm:spPr/>
    </dgm:pt>
    <dgm:pt modelId="{80B31970-0F9A-485E-8A77-CEB546E34A98}" type="pres">
      <dgm:prSet presAssocID="{756DF82C-2392-493D-851D-0556F927F7E1}" presName="tx1" presStyleLbl="revTx" presStyleIdx="0" presStyleCnt="2"/>
      <dgm:spPr/>
      <dgm:t>
        <a:bodyPr/>
        <a:lstStyle/>
        <a:p>
          <a:endParaRPr lang="en-US"/>
        </a:p>
      </dgm:t>
    </dgm:pt>
    <dgm:pt modelId="{EA908AE6-052C-43B2-888D-8B03AB286E05}" type="pres">
      <dgm:prSet presAssocID="{756DF82C-2392-493D-851D-0556F927F7E1}" presName="vert1" presStyleCnt="0"/>
      <dgm:spPr/>
    </dgm:pt>
    <dgm:pt modelId="{28039836-BDCA-4151-B6D0-983629DE2966}" type="pres">
      <dgm:prSet presAssocID="{0AB22D68-0348-45AA-8042-4FE7FA255DE0}" presName="thickLine" presStyleLbl="alignNode1" presStyleIdx="1" presStyleCnt="2"/>
      <dgm:spPr/>
    </dgm:pt>
    <dgm:pt modelId="{9F322BE5-2036-46BE-858F-1C5F3F418BAA}" type="pres">
      <dgm:prSet presAssocID="{0AB22D68-0348-45AA-8042-4FE7FA255DE0}" presName="horz1" presStyleCnt="0"/>
      <dgm:spPr/>
    </dgm:pt>
    <dgm:pt modelId="{89C4622B-BC80-4E89-B9F2-90842C9031A8}" type="pres">
      <dgm:prSet presAssocID="{0AB22D68-0348-45AA-8042-4FE7FA255DE0}" presName="tx1" presStyleLbl="revTx" presStyleIdx="1" presStyleCnt="2"/>
      <dgm:spPr/>
      <dgm:t>
        <a:bodyPr/>
        <a:lstStyle/>
        <a:p>
          <a:endParaRPr lang="en-US"/>
        </a:p>
      </dgm:t>
    </dgm:pt>
    <dgm:pt modelId="{A33364EA-8411-4E7A-8DB1-8869116D7393}" type="pres">
      <dgm:prSet presAssocID="{0AB22D68-0348-45AA-8042-4FE7FA255DE0}" presName="vert1" presStyleCnt="0"/>
      <dgm:spPr/>
    </dgm:pt>
  </dgm:ptLst>
  <dgm:cxnLst>
    <dgm:cxn modelId="{8D4DCEEE-6D6B-4915-8B56-5F257E6BA6BF}" type="presOf" srcId="{756DF82C-2392-493D-851D-0556F927F7E1}" destId="{80B31970-0F9A-485E-8A77-CEB546E34A98}" srcOrd="0" destOrd="0" presId="urn:microsoft.com/office/officeart/2008/layout/LinedList"/>
    <dgm:cxn modelId="{5CB8AB35-EDDD-43CA-8396-35CFE2153236}" type="presOf" srcId="{5D841FB0-2700-45A2-8062-6AD5B81C598E}" destId="{056C92AC-2EEA-4114-ACD0-B8958B04C175}" srcOrd="0" destOrd="0" presId="urn:microsoft.com/office/officeart/2008/layout/LinedList"/>
    <dgm:cxn modelId="{5A4DD514-D9F6-42E2-9CEB-719DF442F14D}" srcId="{5D841FB0-2700-45A2-8062-6AD5B81C598E}" destId="{756DF82C-2392-493D-851D-0556F927F7E1}" srcOrd="0" destOrd="0" parTransId="{9979F8ED-2E83-4B17-85F5-3CF0B96B3F0B}" sibTransId="{6237DAA2-6E4C-4DEB-9EFF-5716E372F399}"/>
    <dgm:cxn modelId="{96159650-10B3-4967-84D3-B26D1E49F0DA}" type="presOf" srcId="{0AB22D68-0348-45AA-8042-4FE7FA255DE0}" destId="{89C4622B-BC80-4E89-B9F2-90842C9031A8}" srcOrd="0" destOrd="0" presId="urn:microsoft.com/office/officeart/2008/layout/LinedList"/>
    <dgm:cxn modelId="{E696C21F-FFC6-4060-8B49-D2DF84BF3DB2}" srcId="{5D841FB0-2700-45A2-8062-6AD5B81C598E}" destId="{0AB22D68-0348-45AA-8042-4FE7FA255DE0}" srcOrd="1" destOrd="0" parTransId="{7BA4F674-F18F-4394-BD26-38B728FEBAC0}" sibTransId="{5D168DC1-716E-41BA-BABF-B0C19E4EC9C1}"/>
    <dgm:cxn modelId="{AC6A5F69-A15A-4FF0-BD97-4AA0E6570F4B}" type="presParOf" srcId="{056C92AC-2EEA-4114-ACD0-B8958B04C175}" destId="{2741AA97-DCCB-4035-8A2D-8A73D6364A20}" srcOrd="0" destOrd="0" presId="urn:microsoft.com/office/officeart/2008/layout/LinedList"/>
    <dgm:cxn modelId="{F403CD66-4E64-4D94-8FA3-15BE215ED1C7}" type="presParOf" srcId="{056C92AC-2EEA-4114-ACD0-B8958B04C175}" destId="{CA8CF1E2-931C-4B31-9E9C-75D88367E877}" srcOrd="1" destOrd="0" presId="urn:microsoft.com/office/officeart/2008/layout/LinedList"/>
    <dgm:cxn modelId="{4D7CDEAB-F405-48FF-87C0-EC7F8C5588B3}" type="presParOf" srcId="{CA8CF1E2-931C-4B31-9E9C-75D88367E877}" destId="{80B31970-0F9A-485E-8A77-CEB546E34A98}" srcOrd="0" destOrd="0" presId="urn:microsoft.com/office/officeart/2008/layout/LinedList"/>
    <dgm:cxn modelId="{C2FF0696-3E0A-4BC3-AB5A-312339182109}" type="presParOf" srcId="{CA8CF1E2-931C-4B31-9E9C-75D88367E877}" destId="{EA908AE6-052C-43B2-888D-8B03AB286E05}" srcOrd="1" destOrd="0" presId="urn:microsoft.com/office/officeart/2008/layout/LinedList"/>
    <dgm:cxn modelId="{699EC750-9626-47FE-99D4-00A9AF04E154}" type="presParOf" srcId="{056C92AC-2EEA-4114-ACD0-B8958B04C175}" destId="{28039836-BDCA-4151-B6D0-983629DE2966}" srcOrd="2" destOrd="0" presId="urn:microsoft.com/office/officeart/2008/layout/LinedList"/>
    <dgm:cxn modelId="{D15C2332-4F5C-4AC6-83CA-98336DD131E8}" type="presParOf" srcId="{056C92AC-2EEA-4114-ACD0-B8958B04C175}" destId="{9F322BE5-2036-46BE-858F-1C5F3F418BAA}" srcOrd="3" destOrd="0" presId="urn:microsoft.com/office/officeart/2008/layout/LinedList"/>
    <dgm:cxn modelId="{44579486-3B7A-4938-A18C-2FDCB0108BA9}" type="presParOf" srcId="{9F322BE5-2036-46BE-858F-1C5F3F418BAA}" destId="{89C4622B-BC80-4E89-B9F2-90842C9031A8}" srcOrd="0" destOrd="0" presId="urn:microsoft.com/office/officeart/2008/layout/LinedList"/>
    <dgm:cxn modelId="{2D8B3E73-1A01-4161-AFE4-ED812EB1E7EA}" type="presParOf" srcId="{9F322BE5-2036-46BE-858F-1C5F3F418BAA}" destId="{A33364EA-8411-4E7A-8DB1-8869116D73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C32ED-0160-4D88-8A36-EAC26B7CA3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03D6A62-BCF7-4D23-9B8D-2A81640CB738}">
      <dgm:prSet/>
      <dgm:spPr/>
      <dgm:t>
        <a:bodyPr/>
        <a:lstStyle/>
        <a:p>
          <a:r>
            <a:rPr lang="en-US" i="1"/>
            <a:t>two or more professions learn about, from and with each other </a:t>
          </a:r>
          <a:endParaRPr lang="en-US"/>
        </a:p>
      </dgm:t>
    </dgm:pt>
    <dgm:pt modelId="{26AC4C52-718E-4A99-8796-D12F1713C657}" type="parTrans" cxnId="{1E88D3A5-AEAA-46AA-9AA4-9C47E32C8819}">
      <dgm:prSet/>
      <dgm:spPr/>
      <dgm:t>
        <a:bodyPr/>
        <a:lstStyle/>
        <a:p>
          <a:endParaRPr lang="en-US"/>
        </a:p>
      </dgm:t>
    </dgm:pt>
    <dgm:pt modelId="{3884ED08-6940-4A11-A368-1DF9B8AE573B}" type="sibTrans" cxnId="{1E88D3A5-AEAA-46AA-9AA4-9C47E32C8819}">
      <dgm:prSet/>
      <dgm:spPr/>
      <dgm:t>
        <a:bodyPr/>
        <a:lstStyle/>
        <a:p>
          <a:endParaRPr lang="en-US"/>
        </a:p>
      </dgm:t>
    </dgm:pt>
    <dgm:pt modelId="{09C25ECB-C215-40B2-88FC-3C4C86E1BCDA}">
      <dgm:prSet/>
      <dgm:spPr/>
      <dgm:t>
        <a:bodyPr/>
        <a:lstStyle/>
        <a:p>
          <a:r>
            <a:rPr lang="en-US" i="1"/>
            <a:t>to enable effective, collaborative and improved health outcomes. </a:t>
          </a:r>
          <a:r>
            <a:rPr lang="en-US"/>
            <a:t> </a:t>
          </a:r>
        </a:p>
      </dgm:t>
    </dgm:pt>
    <dgm:pt modelId="{93E2B87C-6BBC-47E0-B767-1E78D04DBFCF}" type="parTrans" cxnId="{991856F9-50F3-47AE-AED0-B9C55FBCC58A}">
      <dgm:prSet/>
      <dgm:spPr/>
      <dgm:t>
        <a:bodyPr/>
        <a:lstStyle/>
        <a:p>
          <a:endParaRPr lang="en-US"/>
        </a:p>
      </dgm:t>
    </dgm:pt>
    <dgm:pt modelId="{D8D36FE7-7F63-4F53-A74B-00B2F9ED7CCF}" type="sibTrans" cxnId="{991856F9-50F3-47AE-AED0-B9C55FBCC58A}">
      <dgm:prSet/>
      <dgm:spPr/>
      <dgm:t>
        <a:bodyPr/>
        <a:lstStyle/>
        <a:p>
          <a:endParaRPr lang="en-US"/>
        </a:p>
      </dgm:t>
    </dgm:pt>
    <dgm:pt modelId="{80400FB7-1CF5-482C-9C0C-1124F2FD4A5A}">
      <dgm:prSet/>
      <dgm:spPr/>
      <dgm:t>
        <a:bodyPr/>
        <a:lstStyle/>
        <a:p>
          <a:r>
            <a:rPr lang="en-US"/>
            <a:t>IPE is meant for both educators and learners from 2 or more health professions, and their foundational disciplines who should then jointly create and foster a collaborative learning environment.</a:t>
          </a:r>
        </a:p>
      </dgm:t>
    </dgm:pt>
    <dgm:pt modelId="{62D50D77-2F51-4193-B382-0D2E684432F6}" type="parTrans" cxnId="{BE9C7942-1125-4BE6-8176-A869C2458603}">
      <dgm:prSet/>
      <dgm:spPr/>
      <dgm:t>
        <a:bodyPr/>
        <a:lstStyle/>
        <a:p>
          <a:endParaRPr lang="en-US"/>
        </a:p>
      </dgm:t>
    </dgm:pt>
    <dgm:pt modelId="{5323887B-6BCA-4FE2-8641-FF59C83CFEF5}" type="sibTrans" cxnId="{BE9C7942-1125-4BE6-8176-A869C2458603}">
      <dgm:prSet/>
      <dgm:spPr/>
      <dgm:t>
        <a:bodyPr/>
        <a:lstStyle/>
        <a:p>
          <a:endParaRPr lang="en-US"/>
        </a:p>
      </dgm:t>
    </dgm:pt>
    <dgm:pt modelId="{214CEF15-26A0-4789-BE95-4AE6B10C10A6}" type="pres">
      <dgm:prSet presAssocID="{C62C32ED-0160-4D88-8A36-EAC26B7CA3D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B4104D-C377-4595-A546-0300B7624C67}" type="pres">
      <dgm:prSet presAssocID="{E03D6A62-BCF7-4D23-9B8D-2A81640CB738}" presName="compNode" presStyleCnt="0"/>
      <dgm:spPr/>
    </dgm:pt>
    <dgm:pt modelId="{35C04349-2983-4CC1-9289-92A25822873E}" type="pres">
      <dgm:prSet presAssocID="{E03D6A62-BCF7-4D23-9B8D-2A81640CB738}" presName="bgRect" presStyleLbl="bgShp" presStyleIdx="0" presStyleCnt="3"/>
      <dgm:spPr/>
    </dgm:pt>
    <dgm:pt modelId="{DDD42421-4D31-467E-8235-84BFEB366799}" type="pres">
      <dgm:prSet presAssocID="{E03D6A62-BCF7-4D23-9B8D-2A81640CB738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8E4E384-E3DE-48D0-9E20-B77630EA1357}" type="pres">
      <dgm:prSet presAssocID="{E03D6A62-BCF7-4D23-9B8D-2A81640CB738}" presName="spaceRect" presStyleCnt="0"/>
      <dgm:spPr/>
    </dgm:pt>
    <dgm:pt modelId="{E233BA99-634C-4A8A-8565-38DFA7763958}" type="pres">
      <dgm:prSet presAssocID="{E03D6A62-BCF7-4D23-9B8D-2A81640CB738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194304F-8CF1-4DEE-813C-DB53DD42D003}" type="pres">
      <dgm:prSet presAssocID="{3884ED08-6940-4A11-A368-1DF9B8AE573B}" presName="sibTrans" presStyleCnt="0"/>
      <dgm:spPr/>
    </dgm:pt>
    <dgm:pt modelId="{8C9A26CC-8A73-405F-A54D-985DE33FD36F}" type="pres">
      <dgm:prSet presAssocID="{09C25ECB-C215-40B2-88FC-3C4C86E1BCDA}" presName="compNode" presStyleCnt="0"/>
      <dgm:spPr/>
    </dgm:pt>
    <dgm:pt modelId="{E4278832-DFC0-490D-9FB4-412A0E05DE99}" type="pres">
      <dgm:prSet presAssocID="{09C25ECB-C215-40B2-88FC-3C4C86E1BCDA}" presName="bgRect" presStyleLbl="bgShp" presStyleIdx="1" presStyleCnt="3"/>
      <dgm:spPr/>
    </dgm:pt>
    <dgm:pt modelId="{1FED8AD2-5DA5-4EAB-8C0E-BCCA4D7A6490}" type="pres">
      <dgm:prSet presAssocID="{09C25ECB-C215-40B2-88FC-3C4C86E1BCDA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CF33FFB-233C-4AB1-8FDE-85BD1C4D3C35}" type="pres">
      <dgm:prSet presAssocID="{09C25ECB-C215-40B2-88FC-3C4C86E1BCDA}" presName="spaceRect" presStyleCnt="0"/>
      <dgm:spPr/>
    </dgm:pt>
    <dgm:pt modelId="{7B7D0527-A68E-4E46-8EE6-EB713EF4A42D}" type="pres">
      <dgm:prSet presAssocID="{09C25ECB-C215-40B2-88FC-3C4C86E1BCDA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C57CA8A-75A2-46FD-BB8A-AC85819C784E}" type="pres">
      <dgm:prSet presAssocID="{D8D36FE7-7F63-4F53-A74B-00B2F9ED7CCF}" presName="sibTrans" presStyleCnt="0"/>
      <dgm:spPr/>
    </dgm:pt>
    <dgm:pt modelId="{FD219E5C-A092-4770-8BEF-C5F68DBF592A}" type="pres">
      <dgm:prSet presAssocID="{80400FB7-1CF5-482C-9C0C-1124F2FD4A5A}" presName="compNode" presStyleCnt="0"/>
      <dgm:spPr/>
    </dgm:pt>
    <dgm:pt modelId="{C958031B-60AB-410E-BE65-2672F7EDCB7A}" type="pres">
      <dgm:prSet presAssocID="{80400FB7-1CF5-482C-9C0C-1124F2FD4A5A}" presName="bgRect" presStyleLbl="bgShp" presStyleIdx="2" presStyleCnt="3"/>
      <dgm:spPr/>
    </dgm:pt>
    <dgm:pt modelId="{90A50442-5182-41A2-810C-6AC852E1BE75}" type="pres">
      <dgm:prSet presAssocID="{80400FB7-1CF5-482C-9C0C-1124F2FD4A5A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C8C96F9-DBB0-4428-ADEF-B3AC863E749D}" type="pres">
      <dgm:prSet presAssocID="{80400FB7-1CF5-482C-9C0C-1124F2FD4A5A}" presName="spaceRect" presStyleCnt="0"/>
      <dgm:spPr/>
    </dgm:pt>
    <dgm:pt modelId="{7CF4B8A2-30CC-462E-96E9-FFF8EB759F38}" type="pres">
      <dgm:prSet presAssocID="{80400FB7-1CF5-482C-9C0C-1124F2FD4A5A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F40AF-C599-4962-8144-12DDF21F323B}" type="presOf" srcId="{09C25ECB-C215-40B2-88FC-3C4C86E1BCDA}" destId="{7B7D0527-A68E-4E46-8EE6-EB713EF4A42D}" srcOrd="0" destOrd="0" presId="urn:microsoft.com/office/officeart/2018/2/layout/IconVerticalSolidList"/>
    <dgm:cxn modelId="{991856F9-50F3-47AE-AED0-B9C55FBCC58A}" srcId="{C62C32ED-0160-4D88-8A36-EAC26B7CA3DD}" destId="{09C25ECB-C215-40B2-88FC-3C4C86E1BCDA}" srcOrd="1" destOrd="0" parTransId="{93E2B87C-6BBC-47E0-B767-1E78D04DBFCF}" sibTransId="{D8D36FE7-7F63-4F53-A74B-00B2F9ED7CCF}"/>
    <dgm:cxn modelId="{1E88D3A5-AEAA-46AA-9AA4-9C47E32C8819}" srcId="{C62C32ED-0160-4D88-8A36-EAC26B7CA3DD}" destId="{E03D6A62-BCF7-4D23-9B8D-2A81640CB738}" srcOrd="0" destOrd="0" parTransId="{26AC4C52-718E-4A99-8796-D12F1713C657}" sibTransId="{3884ED08-6940-4A11-A368-1DF9B8AE573B}"/>
    <dgm:cxn modelId="{D875C825-3989-4B74-9E10-A2DA2E9D5ECB}" type="presOf" srcId="{80400FB7-1CF5-482C-9C0C-1124F2FD4A5A}" destId="{7CF4B8A2-30CC-462E-96E9-FFF8EB759F38}" srcOrd="0" destOrd="0" presId="urn:microsoft.com/office/officeart/2018/2/layout/IconVerticalSolidList"/>
    <dgm:cxn modelId="{8F3CD493-3333-4792-864D-1F6015079344}" type="presOf" srcId="{E03D6A62-BCF7-4D23-9B8D-2A81640CB738}" destId="{E233BA99-634C-4A8A-8565-38DFA7763958}" srcOrd="0" destOrd="0" presId="urn:microsoft.com/office/officeart/2018/2/layout/IconVerticalSolidList"/>
    <dgm:cxn modelId="{070AEED6-BFC8-49E6-B75C-4C2B21440E1E}" type="presOf" srcId="{C62C32ED-0160-4D88-8A36-EAC26B7CA3DD}" destId="{214CEF15-26A0-4789-BE95-4AE6B10C10A6}" srcOrd="0" destOrd="0" presId="urn:microsoft.com/office/officeart/2018/2/layout/IconVerticalSolidList"/>
    <dgm:cxn modelId="{BE9C7942-1125-4BE6-8176-A869C2458603}" srcId="{C62C32ED-0160-4D88-8A36-EAC26B7CA3DD}" destId="{80400FB7-1CF5-482C-9C0C-1124F2FD4A5A}" srcOrd="2" destOrd="0" parTransId="{62D50D77-2F51-4193-B382-0D2E684432F6}" sibTransId="{5323887B-6BCA-4FE2-8641-FF59C83CFEF5}"/>
    <dgm:cxn modelId="{A675B0E9-773C-41DF-9A60-889E01356B88}" type="presParOf" srcId="{214CEF15-26A0-4789-BE95-4AE6B10C10A6}" destId="{FFB4104D-C377-4595-A546-0300B7624C67}" srcOrd="0" destOrd="0" presId="urn:microsoft.com/office/officeart/2018/2/layout/IconVerticalSolidList"/>
    <dgm:cxn modelId="{A4266CFE-7231-4B41-A188-AF53B1B69C26}" type="presParOf" srcId="{FFB4104D-C377-4595-A546-0300B7624C67}" destId="{35C04349-2983-4CC1-9289-92A25822873E}" srcOrd="0" destOrd="0" presId="urn:microsoft.com/office/officeart/2018/2/layout/IconVerticalSolidList"/>
    <dgm:cxn modelId="{09393C98-8B7C-4D70-AF6D-254E48F5E257}" type="presParOf" srcId="{FFB4104D-C377-4595-A546-0300B7624C67}" destId="{DDD42421-4D31-467E-8235-84BFEB366799}" srcOrd="1" destOrd="0" presId="urn:microsoft.com/office/officeart/2018/2/layout/IconVerticalSolidList"/>
    <dgm:cxn modelId="{762D89DF-2826-4173-883B-77045F6185DB}" type="presParOf" srcId="{FFB4104D-C377-4595-A546-0300B7624C67}" destId="{38E4E384-E3DE-48D0-9E20-B77630EA1357}" srcOrd="2" destOrd="0" presId="urn:microsoft.com/office/officeart/2018/2/layout/IconVerticalSolidList"/>
    <dgm:cxn modelId="{57A50F20-8CE4-4C92-B67C-950BCDE10EA3}" type="presParOf" srcId="{FFB4104D-C377-4595-A546-0300B7624C67}" destId="{E233BA99-634C-4A8A-8565-38DFA7763958}" srcOrd="3" destOrd="0" presId="urn:microsoft.com/office/officeart/2018/2/layout/IconVerticalSolidList"/>
    <dgm:cxn modelId="{8558CC85-F9D8-4D0F-9397-45E1535E43BD}" type="presParOf" srcId="{214CEF15-26A0-4789-BE95-4AE6B10C10A6}" destId="{3194304F-8CF1-4DEE-813C-DB53DD42D003}" srcOrd="1" destOrd="0" presId="urn:microsoft.com/office/officeart/2018/2/layout/IconVerticalSolidList"/>
    <dgm:cxn modelId="{7C4198C7-B985-480C-B91F-ADDB086F8DBE}" type="presParOf" srcId="{214CEF15-26A0-4789-BE95-4AE6B10C10A6}" destId="{8C9A26CC-8A73-405F-A54D-985DE33FD36F}" srcOrd="2" destOrd="0" presId="urn:microsoft.com/office/officeart/2018/2/layout/IconVerticalSolidList"/>
    <dgm:cxn modelId="{4CDCF948-B62D-4EB9-9F4B-11D09F8DDAF3}" type="presParOf" srcId="{8C9A26CC-8A73-405F-A54D-985DE33FD36F}" destId="{E4278832-DFC0-490D-9FB4-412A0E05DE99}" srcOrd="0" destOrd="0" presId="urn:microsoft.com/office/officeart/2018/2/layout/IconVerticalSolidList"/>
    <dgm:cxn modelId="{B29043E1-F7D6-4160-9850-989B2B9FCEED}" type="presParOf" srcId="{8C9A26CC-8A73-405F-A54D-985DE33FD36F}" destId="{1FED8AD2-5DA5-4EAB-8C0E-BCCA4D7A6490}" srcOrd="1" destOrd="0" presId="urn:microsoft.com/office/officeart/2018/2/layout/IconVerticalSolidList"/>
    <dgm:cxn modelId="{7AA507A3-AA63-44E6-AC95-EE3900272109}" type="presParOf" srcId="{8C9A26CC-8A73-405F-A54D-985DE33FD36F}" destId="{8CF33FFB-233C-4AB1-8FDE-85BD1C4D3C35}" srcOrd="2" destOrd="0" presId="urn:microsoft.com/office/officeart/2018/2/layout/IconVerticalSolidList"/>
    <dgm:cxn modelId="{0DC71B37-5EF1-4157-936F-C7695B4DE53E}" type="presParOf" srcId="{8C9A26CC-8A73-405F-A54D-985DE33FD36F}" destId="{7B7D0527-A68E-4E46-8EE6-EB713EF4A42D}" srcOrd="3" destOrd="0" presId="urn:microsoft.com/office/officeart/2018/2/layout/IconVerticalSolidList"/>
    <dgm:cxn modelId="{D448F210-8CCE-4A17-A7EA-890330DD155A}" type="presParOf" srcId="{214CEF15-26A0-4789-BE95-4AE6B10C10A6}" destId="{1C57CA8A-75A2-46FD-BB8A-AC85819C784E}" srcOrd="3" destOrd="0" presId="urn:microsoft.com/office/officeart/2018/2/layout/IconVerticalSolidList"/>
    <dgm:cxn modelId="{6A2C787B-3E6B-4221-8BAF-399E310AE8D5}" type="presParOf" srcId="{214CEF15-26A0-4789-BE95-4AE6B10C10A6}" destId="{FD219E5C-A092-4770-8BEF-C5F68DBF592A}" srcOrd="4" destOrd="0" presId="urn:microsoft.com/office/officeart/2018/2/layout/IconVerticalSolidList"/>
    <dgm:cxn modelId="{F5DF673D-322A-47A5-9FA4-C49EAD195813}" type="presParOf" srcId="{FD219E5C-A092-4770-8BEF-C5F68DBF592A}" destId="{C958031B-60AB-410E-BE65-2672F7EDCB7A}" srcOrd="0" destOrd="0" presId="urn:microsoft.com/office/officeart/2018/2/layout/IconVerticalSolidList"/>
    <dgm:cxn modelId="{1E9F05DD-B743-42D9-BCD1-F016F6C3864C}" type="presParOf" srcId="{FD219E5C-A092-4770-8BEF-C5F68DBF592A}" destId="{90A50442-5182-41A2-810C-6AC852E1BE75}" srcOrd="1" destOrd="0" presId="urn:microsoft.com/office/officeart/2018/2/layout/IconVerticalSolidList"/>
    <dgm:cxn modelId="{B556C301-F797-4078-8011-D703CF813AED}" type="presParOf" srcId="{FD219E5C-A092-4770-8BEF-C5F68DBF592A}" destId="{9C8C96F9-DBB0-4428-ADEF-B3AC863E749D}" srcOrd="2" destOrd="0" presId="urn:microsoft.com/office/officeart/2018/2/layout/IconVerticalSolidList"/>
    <dgm:cxn modelId="{88CBB7ED-B1A5-479C-A31A-A6CBAC946166}" type="presParOf" srcId="{FD219E5C-A092-4770-8BEF-C5F68DBF592A}" destId="{7CF4B8A2-30CC-462E-96E9-FFF8EB759F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1164F6-346A-444C-8F68-804E30605E3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4EAC00D-D23A-47F8-B1B2-1F74A25FC070}">
      <dgm:prSet/>
      <dgm:spPr/>
      <dgm:t>
        <a:bodyPr/>
        <a:lstStyle/>
        <a:p>
          <a:r>
            <a:rPr lang="en-US" b="1"/>
            <a:t>values/ethics of inter-professional practice</a:t>
          </a:r>
          <a:r>
            <a:rPr lang="en-US"/>
            <a:t>; </a:t>
          </a:r>
        </a:p>
      </dgm:t>
    </dgm:pt>
    <dgm:pt modelId="{2F72A436-9DDE-43E3-8CCF-940F119F8917}" type="parTrans" cxnId="{C6A7DF25-7B71-4EC8-AC26-7CEAF9F5FE57}">
      <dgm:prSet/>
      <dgm:spPr/>
      <dgm:t>
        <a:bodyPr/>
        <a:lstStyle/>
        <a:p>
          <a:endParaRPr lang="en-US"/>
        </a:p>
      </dgm:t>
    </dgm:pt>
    <dgm:pt modelId="{9747006B-F7D5-4916-8603-DA9A28D91907}" type="sibTrans" cxnId="{C6A7DF25-7B71-4EC8-AC26-7CEAF9F5FE57}">
      <dgm:prSet/>
      <dgm:spPr/>
      <dgm:t>
        <a:bodyPr/>
        <a:lstStyle/>
        <a:p>
          <a:endParaRPr lang="en-US"/>
        </a:p>
      </dgm:t>
    </dgm:pt>
    <dgm:pt modelId="{BDA5191E-B60A-4189-8888-DEA2C7F342DA}">
      <dgm:prSet/>
      <dgm:spPr/>
      <dgm:t>
        <a:bodyPr/>
        <a:lstStyle/>
        <a:p>
          <a:r>
            <a:rPr lang="en-US"/>
            <a:t>roles and responsibilities; </a:t>
          </a:r>
        </a:p>
      </dgm:t>
    </dgm:pt>
    <dgm:pt modelId="{2F5BB2A8-E9D2-4470-B507-3E4E1651269B}" type="parTrans" cxnId="{DCE9621A-DC32-4B4C-926E-C68C875F13A8}">
      <dgm:prSet/>
      <dgm:spPr/>
      <dgm:t>
        <a:bodyPr/>
        <a:lstStyle/>
        <a:p>
          <a:endParaRPr lang="en-US"/>
        </a:p>
      </dgm:t>
    </dgm:pt>
    <dgm:pt modelId="{3B7E7167-1291-406F-A292-14D6BBB5C4DD}" type="sibTrans" cxnId="{DCE9621A-DC32-4B4C-926E-C68C875F13A8}">
      <dgm:prSet/>
      <dgm:spPr/>
      <dgm:t>
        <a:bodyPr/>
        <a:lstStyle/>
        <a:p>
          <a:endParaRPr lang="en-US"/>
        </a:p>
      </dgm:t>
    </dgm:pt>
    <dgm:pt modelId="{62FDD6F1-92B5-416A-B960-17699B96A170}">
      <dgm:prSet/>
      <dgm:spPr/>
      <dgm:t>
        <a:bodyPr/>
        <a:lstStyle/>
        <a:p>
          <a:r>
            <a:rPr lang="en-US"/>
            <a:t>inter-professional communication; </a:t>
          </a:r>
        </a:p>
      </dgm:t>
    </dgm:pt>
    <dgm:pt modelId="{CC1C5483-3CFE-4A45-891F-58DF647B4F34}" type="parTrans" cxnId="{A2F6414E-2F36-4950-BBF9-8D1832FD2111}">
      <dgm:prSet/>
      <dgm:spPr/>
      <dgm:t>
        <a:bodyPr/>
        <a:lstStyle/>
        <a:p>
          <a:endParaRPr lang="en-US"/>
        </a:p>
      </dgm:t>
    </dgm:pt>
    <dgm:pt modelId="{A4AB80C6-DFAA-42C6-9019-8397AA31DEEF}" type="sibTrans" cxnId="{A2F6414E-2F36-4950-BBF9-8D1832FD2111}">
      <dgm:prSet/>
      <dgm:spPr/>
      <dgm:t>
        <a:bodyPr/>
        <a:lstStyle/>
        <a:p>
          <a:endParaRPr lang="en-US"/>
        </a:p>
      </dgm:t>
    </dgm:pt>
    <dgm:pt modelId="{F2923AA6-688C-41A1-946B-1C502A9184B0}">
      <dgm:prSet/>
      <dgm:spPr/>
      <dgm:t>
        <a:bodyPr/>
        <a:lstStyle/>
        <a:p>
          <a:r>
            <a:rPr lang="en-US"/>
            <a:t>teams and teamwork. </a:t>
          </a:r>
        </a:p>
      </dgm:t>
    </dgm:pt>
    <dgm:pt modelId="{38FA2EB4-CB35-46F4-94E1-5D14DFE39597}" type="parTrans" cxnId="{1B5092E5-45BF-415A-84C0-356F9F73B9BD}">
      <dgm:prSet/>
      <dgm:spPr/>
      <dgm:t>
        <a:bodyPr/>
        <a:lstStyle/>
        <a:p>
          <a:endParaRPr lang="en-US"/>
        </a:p>
      </dgm:t>
    </dgm:pt>
    <dgm:pt modelId="{89FEC88D-7C34-4372-A153-C2061070DB84}" type="sibTrans" cxnId="{1B5092E5-45BF-415A-84C0-356F9F73B9BD}">
      <dgm:prSet/>
      <dgm:spPr/>
      <dgm:t>
        <a:bodyPr/>
        <a:lstStyle/>
        <a:p>
          <a:endParaRPr lang="en-US"/>
        </a:p>
      </dgm:t>
    </dgm:pt>
    <dgm:pt modelId="{05F93CAA-8109-4F6D-89AE-B7454400B122}" type="pres">
      <dgm:prSet presAssocID="{031164F6-346A-444C-8F68-804E30605E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EEE6B-39D5-4C4B-8C83-62C53373BA75}" type="pres">
      <dgm:prSet presAssocID="{94EAC00D-D23A-47F8-B1B2-1F74A25FC0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38079-3F72-4C60-A131-C8166976ED7E}" type="pres">
      <dgm:prSet presAssocID="{9747006B-F7D5-4916-8603-DA9A28D91907}" presName="spacer" presStyleCnt="0"/>
      <dgm:spPr/>
    </dgm:pt>
    <dgm:pt modelId="{A5C0AE10-B8BB-487B-BF50-AB206BFD8C62}" type="pres">
      <dgm:prSet presAssocID="{BDA5191E-B60A-4189-8888-DEA2C7F342D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8294C-6F41-41D0-9AA3-C05257B108D3}" type="pres">
      <dgm:prSet presAssocID="{3B7E7167-1291-406F-A292-14D6BBB5C4DD}" presName="spacer" presStyleCnt="0"/>
      <dgm:spPr/>
    </dgm:pt>
    <dgm:pt modelId="{34B7B2C1-0E0F-4AAC-9534-0B23C7A7B68F}" type="pres">
      <dgm:prSet presAssocID="{62FDD6F1-92B5-416A-B960-17699B96A17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0551A-34AB-4D99-9959-EC5BE8B0EB3C}" type="pres">
      <dgm:prSet presAssocID="{A4AB80C6-DFAA-42C6-9019-8397AA31DEEF}" presName="spacer" presStyleCnt="0"/>
      <dgm:spPr/>
    </dgm:pt>
    <dgm:pt modelId="{21567A6F-71CD-4C68-B739-1406A41658C2}" type="pres">
      <dgm:prSet presAssocID="{F2923AA6-688C-41A1-946B-1C502A9184B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985A3D-0E51-4059-94B8-8AD1778B583F}" type="presOf" srcId="{BDA5191E-B60A-4189-8888-DEA2C7F342DA}" destId="{A5C0AE10-B8BB-487B-BF50-AB206BFD8C62}" srcOrd="0" destOrd="0" presId="urn:microsoft.com/office/officeart/2005/8/layout/vList2"/>
    <dgm:cxn modelId="{AF040553-6093-4C5D-AF77-DCD51EB4527E}" type="presOf" srcId="{94EAC00D-D23A-47F8-B1B2-1F74A25FC070}" destId="{4A7EEE6B-39D5-4C4B-8C83-62C53373BA75}" srcOrd="0" destOrd="0" presId="urn:microsoft.com/office/officeart/2005/8/layout/vList2"/>
    <dgm:cxn modelId="{A2F6414E-2F36-4950-BBF9-8D1832FD2111}" srcId="{031164F6-346A-444C-8F68-804E30605E38}" destId="{62FDD6F1-92B5-416A-B960-17699B96A170}" srcOrd="2" destOrd="0" parTransId="{CC1C5483-3CFE-4A45-891F-58DF647B4F34}" sibTransId="{A4AB80C6-DFAA-42C6-9019-8397AA31DEEF}"/>
    <dgm:cxn modelId="{1B5092E5-45BF-415A-84C0-356F9F73B9BD}" srcId="{031164F6-346A-444C-8F68-804E30605E38}" destId="{F2923AA6-688C-41A1-946B-1C502A9184B0}" srcOrd="3" destOrd="0" parTransId="{38FA2EB4-CB35-46F4-94E1-5D14DFE39597}" sibTransId="{89FEC88D-7C34-4372-A153-C2061070DB84}"/>
    <dgm:cxn modelId="{C6A7DF25-7B71-4EC8-AC26-7CEAF9F5FE57}" srcId="{031164F6-346A-444C-8F68-804E30605E38}" destId="{94EAC00D-D23A-47F8-B1B2-1F74A25FC070}" srcOrd="0" destOrd="0" parTransId="{2F72A436-9DDE-43E3-8CCF-940F119F8917}" sibTransId="{9747006B-F7D5-4916-8603-DA9A28D91907}"/>
    <dgm:cxn modelId="{8EFD443B-D158-4C11-953F-F8D2C5EF3ECF}" type="presOf" srcId="{031164F6-346A-444C-8F68-804E30605E38}" destId="{05F93CAA-8109-4F6D-89AE-B7454400B122}" srcOrd="0" destOrd="0" presId="urn:microsoft.com/office/officeart/2005/8/layout/vList2"/>
    <dgm:cxn modelId="{F0083C7F-A2FA-4D34-9AF2-35526D66238A}" type="presOf" srcId="{F2923AA6-688C-41A1-946B-1C502A9184B0}" destId="{21567A6F-71CD-4C68-B739-1406A41658C2}" srcOrd="0" destOrd="0" presId="urn:microsoft.com/office/officeart/2005/8/layout/vList2"/>
    <dgm:cxn modelId="{DCE9621A-DC32-4B4C-926E-C68C875F13A8}" srcId="{031164F6-346A-444C-8F68-804E30605E38}" destId="{BDA5191E-B60A-4189-8888-DEA2C7F342DA}" srcOrd="1" destOrd="0" parTransId="{2F5BB2A8-E9D2-4470-B507-3E4E1651269B}" sibTransId="{3B7E7167-1291-406F-A292-14D6BBB5C4DD}"/>
    <dgm:cxn modelId="{77F8E2AC-61B8-4819-B170-158EE1F4F624}" type="presOf" srcId="{62FDD6F1-92B5-416A-B960-17699B96A170}" destId="{34B7B2C1-0E0F-4AAC-9534-0B23C7A7B68F}" srcOrd="0" destOrd="0" presId="urn:microsoft.com/office/officeart/2005/8/layout/vList2"/>
    <dgm:cxn modelId="{325563BC-5C89-42AA-B8C1-A2F4D1BE7B9D}" type="presParOf" srcId="{05F93CAA-8109-4F6D-89AE-B7454400B122}" destId="{4A7EEE6B-39D5-4C4B-8C83-62C53373BA75}" srcOrd="0" destOrd="0" presId="urn:microsoft.com/office/officeart/2005/8/layout/vList2"/>
    <dgm:cxn modelId="{2F4A7D0B-D6C3-499F-808A-F6926F801100}" type="presParOf" srcId="{05F93CAA-8109-4F6D-89AE-B7454400B122}" destId="{29438079-3F72-4C60-A131-C8166976ED7E}" srcOrd="1" destOrd="0" presId="urn:microsoft.com/office/officeart/2005/8/layout/vList2"/>
    <dgm:cxn modelId="{909E0C55-38E5-406C-87C9-DF36FCF214C8}" type="presParOf" srcId="{05F93CAA-8109-4F6D-89AE-B7454400B122}" destId="{A5C0AE10-B8BB-487B-BF50-AB206BFD8C62}" srcOrd="2" destOrd="0" presId="urn:microsoft.com/office/officeart/2005/8/layout/vList2"/>
    <dgm:cxn modelId="{5FBED6FF-D6FE-48D7-8043-59FA56CC8A02}" type="presParOf" srcId="{05F93CAA-8109-4F6D-89AE-B7454400B122}" destId="{67F8294C-6F41-41D0-9AA3-C05257B108D3}" srcOrd="3" destOrd="0" presId="urn:microsoft.com/office/officeart/2005/8/layout/vList2"/>
    <dgm:cxn modelId="{085CD859-26DC-44F2-BF25-830EBBD299AA}" type="presParOf" srcId="{05F93CAA-8109-4F6D-89AE-B7454400B122}" destId="{34B7B2C1-0E0F-4AAC-9534-0B23C7A7B68F}" srcOrd="4" destOrd="0" presId="urn:microsoft.com/office/officeart/2005/8/layout/vList2"/>
    <dgm:cxn modelId="{B8184913-786E-4455-BB98-FF45AC6FA439}" type="presParOf" srcId="{05F93CAA-8109-4F6D-89AE-B7454400B122}" destId="{6470551A-34AB-4D99-9959-EC5BE8B0EB3C}" srcOrd="5" destOrd="0" presId="urn:microsoft.com/office/officeart/2005/8/layout/vList2"/>
    <dgm:cxn modelId="{602147B5-9B4B-4CA4-BE9C-5BBDB3D1AC0E}" type="presParOf" srcId="{05F93CAA-8109-4F6D-89AE-B7454400B122}" destId="{21567A6F-71CD-4C68-B739-1406A41658C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FC5AF3-4BCE-405E-A667-2A0B3850C5B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6D9FFB7-B58F-4233-8BE8-12C05D71567B}">
      <dgm:prSet/>
      <dgm:spPr/>
      <dgm:t>
        <a:bodyPr/>
        <a:lstStyle/>
        <a:p>
          <a:r>
            <a:rPr lang="en-US"/>
            <a:t>- The goal of IPE: to develop knowledge, skills and attitudes to bring about inter-professional team behaviors and competences</a:t>
          </a:r>
        </a:p>
      </dgm:t>
    </dgm:pt>
    <dgm:pt modelId="{5FD8B4EC-999E-426D-93C6-E03D227F2A10}" type="parTrans" cxnId="{72C11306-9590-4530-889A-D34835F317A4}">
      <dgm:prSet/>
      <dgm:spPr/>
      <dgm:t>
        <a:bodyPr/>
        <a:lstStyle/>
        <a:p>
          <a:endParaRPr lang="en-US"/>
        </a:p>
      </dgm:t>
    </dgm:pt>
    <dgm:pt modelId="{B4F256C1-4F38-4BD1-9354-BDA496F0F96A}" type="sibTrans" cxnId="{72C11306-9590-4530-889A-D34835F317A4}">
      <dgm:prSet/>
      <dgm:spPr/>
      <dgm:t>
        <a:bodyPr/>
        <a:lstStyle/>
        <a:p>
          <a:endParaRPr lang="en-US"/>
        </a:p>
      </dgm:t>
    </dgm:pt>
    <dgm:pt modelId="{5CBC3F7B-C1A9-4401-81D5-F47F10503675}">
      <dgm:prSet/>
      <dgm:spPr/>
      <dgm:t>
        <a:bodyPr/>
        <a:lstStyle/>
        <a:p>
          <a:r>
            <a:rPr lang="en-US"/>
            <a:t>- IPE is incorporated throughout the entire curriculum in a vertically and horizontally integrated way</a:t>
          </a:r>
        </a:p>
      </dgm:t>
    </dgm:pt>
    <dgm:pt modelId="{3F33668F-3C2A-4A3E-B5E9-E55C459BDBBF}" type="parTrans" cxnId="{F980E63E-56FB-4761-BFEF-3E3DC7793A00}">
      <dgm:prSet/>
      <dgm:spPr/>
      <dgm:t>
        <a:bodyPr/>
        <a:lstStyle/>
        <a:p>
          <a:endParaRPr lang="en-US"/>
        </a:p>
      </dgm:t>
    </dgm:pt>
    <dgm:pt modelId="{036DDE44-34BE-44E9-B924-3965ECFCF84A}" type="sibTrans" cxnId="{F980E63E-56FB-4761-BFEF-3E3DC7793A00}">
      <dgm:prSet/>
      <dgm:spPr/>
      <dgm:t>
        <a:bodyPr/>
        <a:lstStyle/>
        <a:p>
          <a:endParaRPr lang="en-US"/>
        </a:p>
      </dgm:t>
    </dgm:pt>
    <dgm:pt modelId="{7ECB4B13-3386-4A0D-8756-766F647E3647}" type="pres">
      <dgm:prSet presAssocID="{1CFC5AF3-4BCE-405E-A667-2A0B3850C5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5EE793-C397-4494-BB6E-4DF725A1BA71}" type="pres">
      <dgm:prSet presAssocID="{D6D9FFB7-B58F-4233-8BE8-12C05D71567B}" presName="hierRoot1" presStyleCnt="0"/>
      <dgm:spPr/>
    </dgm:pt>
    <dgm:pt modelId="{DC824BCD-D437-45D0-AEB6-B1DD72DBCEDD}" type="pres">
      <dgm:prSet presAssocID="{D6D9FFB7-B58F-4233-8BE8-12C05D71567B}" presName="composite" presStyleCnt="0"/>
      <dgm:spPr/>
    </dgm:pt>
    <dgm:pt modelId="{BCF9737D-415A-4C74-BE11-06E1AC95C4E6}" type="pres">
      <dgm:prSet presAssocID="{D6D9FFB7-B58F-4233-8BE8-12C05D71567B}" presName="background" presStyleLbl="node0" presStyleIdx="0" presStyleCnt="2"/>
      <dgm:spPr/>
    </dgm:pt>
    <dgm:pt modelId="{C83DB60A-3289-42FC-B961-427A3222A411}" type="pres">
      <dgm:prSet presAssocID="{D6D9FFB7-B58F-4233-8BE8-12C05D71567B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584323-8DF5-4A73-9A7B-1152E521AB40}" type="pres">
      <dgm:prSet presAssocID="{D6D9FFB7-B58F-4233-8BE8-12C05D71567B}" presName="hierChild2" presStyleCnt="0"/>
      <dgm:spPr/>
    </dgm:pt>
    <dgm:pt modelId="{1B7DEB1B-4C03-495F-9EFD-8612BBAC648A}" type="pres">
      <dgm:prSet presAssocID="{5CBC3F7B-C1A9-4401-81D5-F47F10503675}" presName="hierRoot1" presStyleCnt="0"/>
      <dgm:spPr/>
    </dgm:pt>
    <dgm:pt modelId="{9A70037E-3B8A-4F72-A2F4-D33E349D8585}" type="pres">
      <dgm:prSet presAssocID="{5CBC3F7B-C1A9-4401-81D5-F47F10503675}" presName="composite" presStyleCnt="0"/>
      <dgm:spPr/>
    </dgm:pt>
    <dgm:pt modelId="{7C9D6497-1244-49CC-9CC0-B52FD0FE0F7C}" type="pres">
      <dgm:prSet presAssocID="{5CBC3F7B-C1A9-4401-81D5-F47F10503675}" presName="background" presStyleLbl="node0" presStyleIdx="1" presStyleCnt="2"/>
      <dgm:spPr/>
    </dgm:pt>
    <dgm:pt modelId="{6CDB4C5B-EA47-467D-A744-6E9B906BBD81}" type="pres">
      <dgm:prSet presAssocID="{5CBC3F7B-C1A9-4401-81D5-F47F10503675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8BDCBA-1BB4-4439-B889-99D026F10D7E}" type="pres">
      <dgm:prSet presAssocID="{5CBC3F7B-C1A9-4401-81D5-F47F10503675}" presName="hierChild2" presStyleCnt="0"/>
      <dgm:spPr/>
    </dgm:pt>
  </dgm:ptLst>
  <dgm:cxnLst>
    <dgm:cxn modelId="{F269614D-39AA-484C-8B20-12D24E8814D2}" type="presOf" srcId="{5CBC3F7B-C1A9-4401-81D5-F47F10503675}" destId="{6CDB4C5B-EA47-467D-A744-6E9B906BBD81}" srcOrd="0" destOrd="0" presId="urn:microsoft.com/office/officeart/2005/8/layout/hierarchy1"/>
    <dgm:cxn modelId="{F980E63E-56FB-4761-BFEF-3E3DC7793A00}" srcId="{1CFC5AF3-4BCE-405E-A667-2A0B3850C5BF}" destId="{5CBC3F7B-C1A9-4401-81D5-F47F10503675}" srcOrd="1" destOrd="0" parTransId="{3F33668F-3C2A-4A3E-B5E9-E55C459BDBBF}" sibTransId="{036DDE44-34BE-44E9-B924-3965ECFCF84A}"/>
    <dgm:cxn modelId="{E4367B02-272F-458E-9593-5D124A52FB8F}" type="presOf" srcId="{D6D9FFB7-B58F-4233-8BE8-12C05D71567B}" destId="{C83DB60A-3289-42FC-B961-427A3222A411}" srcOrd="0" destOrd="0" presId="urn:microsoft.com/office/officeart/2005/8/layout/hierarchy1"/>
    <dgm:cxn modelId="{53406659-D271-4E6B-B574-1D78267EB185}" type="presOf" srcId="{1CFC5AF3-4BCE-405E-A667-2A0B3850C5BF}" destId="{7ECB4B13-3386-4A0D-8756-766F647E3647}" srcOrd="0" destOrd="0" presId="urn:microsoft.com/office/officeart/2005/8/layout/hierarchy1"/>
    <dgm:cxn modelId="{72C11306-9590-4530-889A-D34835F317A4}" srcId="{1CFC5AF3-4BCE-405E-A667-2A0B3850C5BF}" destId="{D6D9FFB7-B58F-4233-8BE8-12C05D71567B}" srcOrd="0" destOrd="0" parTransId="{5FD8B4EC-999E-426D-93C6-E03D227F2A10}" sibTransId="{B4F256C1-4F38-4BD1-9354-BDA496F0F96A}"/>
    <dgm:cxn modelId="{03BE971D-6BC1-4EBB-84FE-6C7810225435}" type="presParOf" srcId="{7ECB4B13-3386-4A0D-8756-766F647E3647}" destId="{C85EE793-C397-4494-BB6E-4DF725A1BA71}" srcOrd="0" destOrd="0" presId="urn:microsoft.com/office/officeart/2005/8/layout/hierarchy1"/>
    <dgm:cxn modelId="{3DD3A62D-E702-4245-AE41-D7E516247C1B}" type="presParOf" srcId="{C85EE793-C397-4494-BB6E-4DF725A1BA71}" destId="{DC824BCD-D437-45D0-AEB6-B1DD72DBCEDD}" srcOrd="0" destOrd="0" presId="urn:microsoft.com/office/officeart/2005/8/layout/hierarchy1"/>
    <dgm:cxn modelId="{168B1AD8-90CB-4AD9-B9E9-FE919940873D}" type="presParOf" srcId="{DC824BCD-D437-45D0-AEB6-B1DD72DBCEDD}" destId="{BCF9737D-415A-4C74-BE11-06E1AC95C4E6}" srcOrd="0" destOrd="0" presId="urn:microsoft.com/office/officeart/2005/8/layout/hierarchy1"/>
    <dgm:cxn modelId="{613C3A00-5FF6-4AA7-BE58-9115CE3636E5}" type="presParOf" srcId="{DC824BCD-D437-45D0-AEB6-B1DD72DBCEDD}" destId="{C83DB60A-3289-42FC-B961-427A3222A411}" srcOrd="1" destOrd="0" presId="urn:microsoft.com/office/officeart/2005/8/layout/hierarchy1"/>
    <dgm:cxn modelId="{CE1BCE99-A004-4DC5-B429-31D5981A005E}" type="presParOf" srcId="{C85EE793-C397-4494-BB6E-4DF725A1BA71}" destId="{1A584323-8DF5-4A73-9A7B-1152E521AB40}" srcOrd="1" destOrd="0" presId="urn:microsoft.com/office/officeart/2005/8/layout/hierarchy1"/>
    <dgm:cxn modelId="{94D31BC6-4B5B-4870-80AE-8C440D036037}" type="presParOf" srcId="{7ECB4B13-3386-4A0D-8756-766F647E3647}" destId="{1B7DEB1B-4C03-495F-9EFD-8612BBAC648A}" srcOrd="1" destOrd="0" presId="urn:microsoft.com/office/officeart/2005/8/layout/hierarchy1"/>
    <dgm:cxn modelId="{D7219664-9D31-413C-810B-22946752BFFD}" type="presParOf" srcId="{1B7DEB1B-4C03-495F-9EFD-8612BBAC648A}" destId="{9A70037E-3B8A-4F72-A2F4-D33E349D8585}" srcOrd="0" destOrd="0" presId="urn:microsoft.com/office/officeart/2005/8/layout/hierarchy1"/>
    <dgm:cxn modelId="{04B29FCB-BF07-4DD9-B06A-D62D7F9D44F8}" type="presParOf" srcId="{9A70037E-3B8A-4F72-A2F4-D33E349D8585}" destId="{7C9D6497-1244-49CC-9CC0-B52FD0FE0F7C}" srcOrd="0" destOrd="0" presId="urn:microsoft.com/office/officeart/2005/8/layout/hierarchy1"/>
    <dgm:cxn modelId="{4D436499-F937-46B0-9A72-18A10E882BF5}" type="presParOf" srcId="{9A70037E-3B8A-4F72-A2F4-D33E349D8585}" destId="{6CDB4C5B-EA47-467D-A744-6E9B906BBD81}" srcOrd="1" destOrd="0" presId="urn:microsoft.com/office/officeart/2005/8/layout/hierarchy1"/>
    <dgm:cxn modelId="{BD8BC70B-DAA2-4F51-909C-4B361A979861}" type="presParOf" srcId="{1B7DEB1B-4C03-495F-9EFD-8612BBAC648A}" destId="{0E8BDCBA-1BB4-4439-B889-99D026F10D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8E3C54-B08A-4C9D-A915-5A2F74FC018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CB4973-943A-4DAF-A36D-3C3D9AAD3D92}">
      <dgm:prSet/>
      <dgm:spPr/>
      <dgm:t>
        <a:bodyPr/>
        <a:lstStyle/>
        <a:p>
          <a:r>
            <a:rPr lang="en-US"/>
            <a:t>started from </a:t>
          </a:r>
          <a:r>
            <a:rPr lang="en-US" b="1"/>
            <a:t>student life</a:t>
          </a:r>
          <a:r>
            <a:rPr lang="en-US"/>
            <a:t>, the training or pre-service period, </a:t>
          </a:r>
        </a:p>
      </dgm:t>
    </dgm:pt>
    <dgm:pt modelId="{928B705C-7036-45A0-B47B-E86A3A2FAEF2}" type="parTrans" cxnId="{1DFCF2D5-C528-4114-8496-41E93771B2B6}">
      <dgm:prSet/>
      <dgm:spPr/>
      <dgm:t>
        <a:bodyPr/>
        <a:lstStyle/>
        <a:p>
          <a:endParaRPr lang="en-US"/>
        </a:p>
      </dgm:t>
    </dgm:pt>
    <dgm:pt modelId="{12566FEB-54A1-4161-9234-B6A44D6BA978}" type="sibTrans" cxnId="{1DFCF2D5-C528-4114-8496-41E93771B2B6}">
      <dgm:prSet/>
      <dgm:spPr/>
      <dgm:t>
        <a:bodyPr/>
        <a:lstStyle/>
        <a:p>
          <a:endParaRPr lang="en-US"/>
        </a:p>
      </dgm:t>
    </dgm:pt>
    <dgm:pt modelId="{A4FDC9FD-51C1-43A0-9713-5D89830313A8}">
      <dgm:prSet/>
      <dgm:spPr/>
      <dgm:t>
        <a:bodyPr/>
        <a:lstStyle/>
        <a:p>
          <a:r>
            <a:rPr lang="en-US"/>
            <a:t>by learning the </a:t>
          </a:r>
          <a:r>
            <a:rPr lang="en-US" b="1"/>
            <a:t>principles</a:t>
          </a:r>
          <a:r>
            <a:rPr lang="en-US"/>
            <a:t> of </a:t>
          </a:r>
        </a:p>
      </dgm:t>
    </dgm:pt>
    <dgm:pt modelId="{C9FA4932-32C6-4420-B6A4-9A2CF29E3C55}" type="parTrans" cxnId="{B0719B54-95BD-42FC-AAB6-67F5BC665B06}">
      <dgm:prSet/>
      <dgm:spPr/>
      <dgm:t>
        <a:bodyPr/>
        <a:lstStyle/>
        <a:p>
          <a:endParaRPr lang="en-US"/>
        </a:p>
      </dgm:t>
    </dgm:pt>
    <dgm:pt modelId="{0080B146-9D53-48D4-8A47-15091EBC52D1}" type="sibTrans" cxnId="{B0719B54-95BD-42FC-AAB6-67F5BC665B06}">
      <dgm:prSet/>
      <dgm:spPr/>
      <dgm:t>
        <a:bodyPr/>
        <a:lstStyle/>
        <a:p>
          <a:endParaRPr lang="en-US"/>
        </a:p>
      </dgm:t>
    </dgm:pt>
    <dgm:pt modelId="{96B2BFF4-2D3A-4E3E-B0B9-749109F289F0}">
      <dgm:prSet/>
      <dgm:spPr/>
      <dgm:t>
        <a:bodyPr/>
        <a:lstStyle/>
        <a:p>
          <a:r>
            <a:rPr lang="en-US"/>
            <a:t>- values and ethics, </a:t>
          </a:r>
        </a:p>
      </dgm:t>
    </dgm:pt>
    <dgm:pt modelId="{00D67353-8532-4635-9206-89EEE5176717}" type="parTrans" cxnId="{4A3316B5-D7D8-442A-893D-575B859781A6}">
      <dgm:prSet/>
      <dgm:spPr/>
      <dgm:t>
        <a:bodyPr/>
        <a:lstStyle/>
        <a:p>
          <a:endParaRPr lang="en-US"/>
        </a:p>
      </dgm:t>
    </dgm:pt>
    <dgm:pt modelId="{907A166D-1DDC-4B23-87E7-2ADC01117949}" type="sibTrans" cxnId="{4A3316B5-D7D8-442A-893D-575B859781A6}">
      <dgm:prSet/>
      <dgm:spPr/>
      <dgm:t>
        <a:bodyPr/>
        <a:lstStyle/>
        <a:p>
          <a:endParaRPr lang="en-US"/>
        </a:p>
      </dgm:t>
    </dgm:pt>
    <dgm:pt modelId="{B84D1EEB-FDAD-417A-84AD-20702BBED012}">
      <dgm:prSet/>
      <dgm:spPr/>
      <dgm:t>
        <a:bodyPr/>
        <a:lstStyle/>
        <a:p>
          <a:r>
            <a:rPr lang="en-US"/>
            <a:t>- the issues and </a:t>
          </a:r>
        </a:p>
      </dgm:t>
    </dgm:pt>
    <dgm:pt modelId="{04F29085-BB08-486A-8496-F878DB5608F9}" type="parTrans" cxnId="{FA8087C3-79B5-4863-98BD-0EB872EB9C50}">
      <dgm:prSet/>
      <dgm:spPr/>
      <dgm:t>
        <a:bodyPr/>
        <a:lstStyle/>
        <a:p>
          <a:endParaRPr lang="en-US"/>
        </a:p>
      </dgm:t>
    </dgm:pt>
    <dgm:pt modelId="{3A4B7935-7E18-4857-AB84-8998995463BE}" type="sibTrans" cxnId="{FA8087C3-79B5-4863-98BD-0EB872EB9C50}">
      <dgm:prSet/>
      <dgm:spPr/>
      <dgm:t>
        <a:bodyPr/>
        <a:lstStyle/>
        <a:p>
          <a:endParaRPr lang="en-US"/>
        </a:p>
      </dgm:t>
    </dgm:pt>
    <dgm:pt modelId="{E3B7C5E3-F8FF-45B0-BD68-45A6A701DFC2}">
      <dgm:prSet/>
      <dgm:spPr/>
      <dgm:t>
        <a:bodyPr/>
        <a:lstStyle/>
        <a:p>
          <a:r>
            <a:rPr lang="en-US"/>
            <a:t>- practice. </a:t>
          </a:r>
        </a:p>
      </dgm:t>
    </dgm:pt>
    <dgm:pt modelId="{38651ED8-6006-4F29-9626-ED8F77C294DB}" type="parTrans" cxnId="{A51A3536-FA4F-41BF-BF71-2B4A89A1AA2E}">
      <dgm:prSet/>
      <dgm:spPr/>
      <dgm:t>
        <a:bodyPr/>
        <a:lstStyle/>
        <a:p>
          <a:endParaRPr lang="en-US"/>
        </a:p>
      </dgm:t>
    </dgm:pt>
    <dgm:pt modelId="{7C21F5D0-6933-46F2-AD45-9480CFE90277}" type="sibTrans" cxnId="{A51A3536-FA4F-41BF-BF71-2B4A89A1AA2E}">
      <dgm:prSet/>
      <dgm:spPr/>
      <dgm:t>
        <a:bodyPr/>
        <a:lstStyle/>
        <a:p>
          <a:endParaRPr lang="en-US"/>
        </a:p>
      </dgm:t>
    </dgm:pt>
    <dgm:pt modelId="{312EBBD2-0085-480C-B83A-ACACF4B30594}" type="pres">
      <dgm:prSet presAssocID="{C58E3C54-B08A-4C9D-A915-5A2F74FC018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606341B-7632-4DBE-9863-760527C919C3}" type="pres">
      <dgm:prSet presAssocID="{93CB4973-943A-4DAF-A36D-3C3D9AAD3D92}" presName="thickLine" presStyleLbl="alignNode1" presStyleIdx="0" presStyleCnt="5"/>
      <dgm:spPr/>
    </dgm:pt>
    <dgm:pt modelId="{7E1C745B-AB90-40EE-974B-1FE080202082}" type="pres">
      <dgm:prSet presAssocID="{93CB4973-943A-4DAF-A36D-3C3D9AAD3D92}" presName="horz1" presStyleCnt="0"/>
      <dgm:spPr/>
    </dgm:pt>
    <dgm:pt modelId="{6F14FFE9-A433-45C1-88C8-3913BD0D1870}" type="pres">
      <dgm:prSet presAssocID="{93CB4973-943A-4DAF-A36D-3C3D9AAD3D92}" presName="tx1" presStyleLbl="revTx" presStyleIdx="0" presStyleCnt="5"/>
      <dgm:spPr/>
      <dgm:t>
        <a:bodyPr/>
        <a:lstStyle/>
        <a:p>
          <a:endParaRPr lang="en-US"/>
        </a:p>
      </dgm:t>
    </dgm:pt>
    <dgm:pt modelId="{1592DC62-7CFD-483B-BB50-96E9B36C6FE0}" type="pres">
      <dgm:prSet presAssocID="{93CB4973-943A-4DAF-A36D-3C3D9AAD3D92}" presName="vert1" presStyleCnt="0"/>
      <dgm:spPr/>
    </dgm:pt>
    <dgm:pt modelId="{7764FDB1-BE75-4984-A9B6-4A49BCA52CA5}" type="pres">
      <dgm:prSet presAssocID="{A4FDC9FD-51C1-43A0-9713-5D89830313A8}" presName="thickLine" presStyleLbl="alignNode1" presStyleIdx="1" presStyleCnt="5"/>
      <dgm:spPr/>
    </dgm:pt>
    <dgm:pt modelId="{ECFB36A0-F027-470C-9611-CDEFC67D5BF5}" type="pres">
      <dgm:prSet presAssocID="{A4FDC9FD-51C1-43A0-9713-5D89830313A8}" presName="horz1" presStyleCnt="0"/>
      <dgm:spPr/>
    </dgm:pt>
    <dgm:pt modelId="{D021F743-3FAA-49D8-8AE0-89D75D314740}" type="pres">
      <dgm:prSet presAssocID="{A4FDC9FD-51C1-43A0-9713-5D89830313A8}" presName="tx1" presStyleLbl="revTx" presStyleIdx="1" presStyleCnt="5"/>
      <dgm:spPr/>
      <dgm:t>
        <a:bodyPr/>
        <a:lstStyle/>
        <a:p>
          <a:endParaRPr lang="en-US"/>
        </a:p>
      </dgm:t>
    </dgm:pt>
    <dgm:pt modelId="{327B797A-DC6B-45C6-81C9-DE0A0E71B052}" type="pres">
      <dgm:prSet presAssocID="{A4FDC9FD-51C1-43A0-9713-5D89830313A8}" presName="vert1" presStyleCnt="0"/>
      <dgm:spPr/>
    </dgm:pt>
    <dgm:pt modelId="{C28AC354-F544-48F8-98CE-0E7A5BF90673}" type="pres">
      <dgm:prSet presAssocID="{96B2BFF4-2D3A-4E3E-B0B9-749109F289F0}" presName="thickLine" presStyleLbl="alignNode1" presStyleIdx="2" presStyleCnt="5"/>
      <dgm:spPr/>
    </dgm:pt>
    <dgm:pt modelId="{A05202ED-D3D8-4289-9329-D36F1FDF0F1E}" type="pres">
      <dgm:prSet presAssocID="{96B2BFF4-2D3A-4E3E-B0B9-749109F289F0}" presName="horz1" presStyleCnt="0"/>
      <dgm:spPr/>
    </dgm:pt>
    <dgm:pt modelId="{AD315924-CD8B-475E-9D6A-5BC6A8C0A541}" type="pres">
      <dgm:prSet presAssocID="{96B2BFF4-2D3A-4E3E-B0B9-749109F289F0}" presName="tx1" presStyleLbl="revTx" presStyleIdx="2" presStyleCnt="5"/>
      <dgm:spPr/>
      <dgm:t>
        <a:bodyPr/>
        <a:lstStyle/>
        <a:p>
          <a:endParaRPr lang="en-US"/>
        </a:p>
      </dgm:t>
    </dgm:pt>
    <dgm:pt modelId="{F125F3AC-8020-4F15-AA83-3844D2CD56D8}" type="pres">
      <dgm:prSet presAssocID="{96B2BFF4-2D3A-4E3E-B0B9-749109F289F0}" presName="vert1" presStyleCnt="0"/>
      <dgm:spPr/>
    </dgm:pt>
    <dgm:pt modelId="{28E1D376-21BB-4045-A8A0-47F95FB8C4FF}" type="pres">
      <dgm:prSet presAssocID="{B84D1EEB-FDAD-417A-84AD-20702BBED012}" presName="thickLine" presStyleLbl="alignNode1" presStyleIdx="3" presStyleCnt="5"/>
      <dgm:spPr/>
    </dgm:pt>
    <dgm:pt modelId="{EF540627-FDA7-43D8-99B5-DF9740A3980D}" type="pres">
      <dgm:prSet presAssocID="{B84D1EEB-FDAD-417A-84AD-20702BBED012}" presName="horz1" presStyleCnt="0"/>
      <dgm:spPr/>
    </dgm:pt>
    <dgm:pt modelId="{218B763D-3BB7-42FC-B992-1666C2A50C40}" type="pres">
      <dgm:prSet presAssocID="{B84D1EEB-FDAD-417A-84AD-20702BBED012}" presName="tx1" presStyleLbl="revTx" presStyleIdx="3" presStyleCnt="5"/>
      <dgm:spPr/>
      <dgm:t>
        <a:bodyPr/>
        <a:lstStyle/>
        <a:p>
          <a:endParaRPr lang="en-US"/>
        </a:p>
      </dgm:t>
    </dgm:pt>
    <dgm:pt modelId="{1B50A941-D4BD-49FD-BA51-2D00B334FE3B}" type="pres">
      <dgm:prSet presAssocID="{B84D1EEB-FDAD-417A-84AD-20702BBED012}" presName="vert1" presStyleCnt="0"/>
      <dgm:spPr/>
    </dgm:pt>
    <dgm:pt modelId="{346E6294-FFAC-422D-B82B-30551C3120F2}" type="pres">
      <dgm:prSet presAssocID="{E3B7C5E3-F8FF-45B0-BD68-45A6A701DFC2}" presName="thickLine" presStyleLbl="alignNode1" presStyleIdx="4" presStyleCnt="5"/>
      <dgm:spPr/>
    </dgm:pt>
    <dgm:pt modelId="{E197C12F-F244-411C-9499-2B4978734CFB}" type="pres">
      <dgm:prSet presAssocID="{E3B7C5E3-F8FF-45B0-BD68-45A6A701DFC2}" presName="horz1" presStyleCnt="0"/>
      <dgm:spPr/>
    </dgm:pt>
    <dgm:pt modelId="{EC08AAEF-5BEC-4577-9D9F-1E27269EBBA9}" type="pres">
      <dgm:prSet presAssocID="{E3B7C5E3-F8FF-45B0-BD68-45A6A701DFC2}" presName="tx1" presStyleLbl="revTx" presStyleIdx="4" presStyleCnt="5"/>
      <dgm:spPr/>
      <dgm:t>
        <a:bodyPr/>
        <a:lstStyle/>
        <a:p>
          <a:endParaRPr lang="en-US"/>
        </a:p>
      </dgm:t>
    </dgm:pt>
    <dgm:pt modelId="{3FE7A16F-95B3-44B7-9FA7-C912A56A9A55}" type="pres">
      <dgm:prSet presAssocID="{E3B7C5E3-F8FF-45B0-BD68-45A6A701DFC2}" presName="vert1" presStyleCnt="0"/>
      <dgm:spPr/>
    </dgm:pt>
  </dgm:ptLst>
  <dgm:cxnLst>
    <dgm:cxn modelId="{4D4577C3-8D4D-443A-9DCD-C3A24CF7CFF9}" type="presOf" srcId="{C58E3C54-B08A-4C9D-A915-5A2F74FC018F}" destId="{312EBBD2-0085-480C-B83A-ACACF4B30594}" srcOrd="0" destOrd="0" presId="urn:microsoft.com/office/officeart/2008/layout/LinedList"/>
    <dgm:cxn modelId="{4A3316B5-D7D8-442A-893D-575B859781A6}" srcId="{C58E3C54-B08A-4C9D-A915-5A2F74FC018F}" destId="{96B2BFF4-2D3A-4E3E-B0B9-749109F289F0}" srcOrd="2" destOrd="0" parTransId="{00D67353-8532-4635-9206-89EEE5176717}" sibTransId="{907A166D-1DDC-4B23-87E7-2ADC01117949}"/>
    <dgm:cxn modelId="{60D2CB08-648A-4000-BB3F-A9AA9B6A5FA5}" type="presOf" srcId="{B84D1EEB-FDAD-417A-84AD-20702BBED012}" destId="{218B763D-3BB7-42FC-B992-1666C2A50C40}" srcOrd="0" destOrd="0" presId="urn:microsoft.com/office/officeart/2008/layout/LinedList"/>
    <dgm:cxn modelId="{7B153C89-6BC6-48E2-A3BF-38BF48AB8319}" type="presOf" srcId="{93CB4973-943A-4DAF-A36D-3C3D9AAD3D92}" destId="{6F14FFE9-A433-45C1-88C8-3913BD0D1870}" srcOrd="0" destOrd="0" presId="urn:microsoft.com/office/officeart/2008/layout/LinedList"/>
    <dgm:cxn modelId="{A51A3536-FA4F-41BF-BF71-2B4A89A1AA2E}" srcId="{C58E3C54-B08A-4C9D-A915-5A2F74FC018F}" destId="{E3B7C5E3-F8FF-45B0-BD68-45A6A701DFC2}" srcOrd="4" destOrd="0" parTransId="{38651ED8-6006-4F29-9626-ED8F77C294DB}" sibTransId="{7C21F5D0-6933-46F2-AD45-9480CFE90277}"/>
    <dgm:cxn modelId="{B0719B54-95BD-42FC-AAB6-67F5BC665B06}" srcId="{C58E3C54-B08A-4C9D-A915-5A2F74FC018F}" destId="{A4FDC9FD-51C1-43A0-9713-5D89830313A8}" srcOrd="1" destOrd="0" parTransId="{C9FA4932-32C6-4420-B6A4-9A2CF29E3C55}" sibTransId="{0080B146-9D53-48D4-8A47-15091EBC52D1}"/>
    <dgm:cxn modelId="{4843322E-E2EA-401B-B4EA-72A2CE47BEB6}" type="presOf" srcId="{A4FDC9FD-51C1-43A0-9713-5D89830313A8}" destId="{D021F743-3FAA-49D8-8AE0-89D75D314740}" srcOrd="0" destOrd="0" presId="urn:microsoft.com/office/officeart/2008/layout/LinedList"/>
    <dgm:cxn modelId="{FA8087C3-79B5-4863-98BD-0EB872EB9C50}" srcId="{C58E3C54-B08A-4C9D-A915-5A2F74FC018F}" destId="{B84D1EEB-FDAD-417A-84AD-20702BBED012}" srcOrd="3" destOrd="0" parTransId="{04F29085-BB08-486A-8496-F878DB5608F9}" sibTransId="{3A4B7935-7E18-4857-AB84-8998995463BE}"/>
    <dgm:cxn modelId="{1DFCF2D5-C528-4114-8496-41E93771B2B6}" srcId="{C58E3C54-B08A-4C9D-A915-5A2F74FC018F}" destId="{93CB4973-943A-4DAF-A36D-3C3D9AAD3D92}" srcOrd="0" destOrd="0" parTransId="{928B705C-7036-45A0-B47B-E86A3A2FAEF2}" sibTransId="{12566FEB-54A1-4161-9234-B6A44D6BA978}"/>
    <dgm:cxn modelId="{4C8B4080-F370-4733-9ED8-B49236C7106C}" type="presOf" srcId="{E3B7C5E3-F8FF-45B0-BD68-45A6A701DFC2}" destId="{EC08AAEF-5BEC-4577-9D9F-1E27269EBBA9}" srcOrd="0" destOrd="0" presId="urn:microsoft.com/office/officeart/2008/layout/LinedList"/>
    <dgm:cxn modelId="{ECD204C3-F643-405E-A71A-974BB77A0BBF}" type="presOf" srcId="{96B2BFF4-2D3A-4E3E-B0B9-749109F289F0}" destId="{AD315924-CD8B-475E-9D6A-5BC6A8C0A541}" srcOrd="0" destOrd="0" presId="urn:microsoft.com/office/officeart/2008/layout/LinedList"/>
    <dgm:cxn modelId="{44922445-5C5B-413C-A33F-0F9040D657F4}" type="presParOf" srcId="{312EBBD2-0085-480C-B83A-ACACF4B30594}" destId="{1606341B-7632-4DBE-9863-760527C919C3}" srcOrd="0" destOrd="0" presId="urn:microsoft.com/office/officeart/2008/layout/LinedList"/>
    <dgm:cxn modelId="{F16ADD73-5844-4A8C-8421-AB5E057D8C7B}" type="presParOf" srcId="{312EBBD2-0085-480C-B83A-ACACF4B30594}" destId="{7E1C745B-AB90-40EE-974B-1FE080202082}" srcOrd="1" destOrd="0" presId="urn:microsoft.com/office/officeart/2008/layout/LinedList"/>
    <dgm:cxn modelId="{C1546EF2-4DC9-4FD4-B291-B42B1D9BE172}" type="presParOf" srcId="{7E1C745B-AB90-40EE-974B-1FE080202082}" destId="{6F14FFE9-A433-45C1-88C8-3913BD0D1870}" srcOrd="0" destOrd="0" presId="urn:microsoft.com/office/officeart/2008/layout/LinedList"/>
    <dgm:cxn modelId="{E3DB638F-EDDE-4868-B528-B262F78E362F}" type="presParOf" srcId="{7E1C745B-AB90-40EE-974B-1FE080202082}" destId="{1592DC62-7CFD-483B-BB50-96E9B36C6FE0}" srcOrd="1" destOrd="0" presId="urn:microsoft.com/office/officeart/2008/layout/LinedList"/>
    <dgm:cxn modelId="{AE85D52F-104B-4780-93A0-A4C7C335584A}" type="presParOf" srcId="{312EBBD2-0085-480C-B83A-ACACF4B30594}" destId="{7764FDB1-BE75-4984-A9B6-4A49BCA52CA5}" srcOrd="2" destOrd="0" presId="urn:microsoft.com/office/officeart/2008/layout/LinedList"/>
    <dgm:cxn modelId="{E6D73B3D-E334-4DFA-AA3C-007D5FCE60AE}" type="presParOf" srcId="{312EBBD2-0085-480C-B83A-ACACF4B30594}" destId="{ECFB36A0-F027-470C-9611-CDEFC67D5BF5}" srcOrd="3" destOrd="0" presId="urn:microsoft.com/office/officeart/2008/layout/LinedList"/>
    <dgm:cxn modelId="{7C159C62-0B25-4C57-9177-131FD0E1B04F}" type="presParOf" srcId="{ECFB36A0-F027-470C-9611-CDEFC67D5BF5}" destId="{D021F743-3FAA-49D8-8AE0-89D75D314740}" srcOrd="0" destOrd="0" presId="urn:microsoft.com/office/officeart/2008/layout/LinedList"/>
    <dgm:cxn modelId="{A2C560E3-E500-4E55-B28C-7B0B3AC4A955}" type="presParOf" srcId="{ECFB36A0-F027-470C-9611-CDEFC67D5BF5}" destId="{327B797A-DC6B-45C6-81C9-DE0A0E71B052}" srcOrd="1" destOrd="0" presId="urn:microsoft.com/office/officeart/2008/layout/LinedList"/>
    <dgm:cxn modelId="{2D6E4FC6-98B2-46AD-A359-DA1D87E036A8}" type="presParOf" srcId="{312EBBD2-0085-480C-B83A-ACACF4B30594}" destId="{C28AC354-F544-48F8-98CE-0E7A5BF90673}" srcOrd="4" destOrd="0" presId="urn:microsoft.com/office/officeart/2008/layout/LinedList"/>
    <dgm:cxn modelId="{E517EF00-4DF8-4597-90CC-C83D972CB857}" type="presParOf" srcId="{312EBBD2-0085-480C-B83A-ACACF4B30594}" destId="{A05202ED-D3D8-4289-9329-D36F1FDF0F1E}" srcOrd="5" destOrd="0" presId="urn:microsoft.com/office/officeart/2008/layout/LinedList"/>
    <dgm:cxn modelId="{CA0401DD-457F-482F-AE02-447156EF68BB}" type="presParOf" srcId="{A05202ED-D3D8-4289-9329-D36F1FDF0F1E}" destId="{AD315924-CD8B-475E-9D6A-5BC6A8C0A541}" srcOrd="0" destOrd="0" presId="urn:microsoft.com/office/officeart/2008/layout/LinedList"/>
    <dgm:cxn modelId="{93C0463E-BE29-41F4-B47A-7DB408AF01BF}" type="presParOf" srcId="{A05202ED-D3D8-4289-9329-D36F1FDF0F1E}" destId="{F125F3AC-8020-4F15-AA83-3844D2CD56D8}" srcOrd="1" destOrd="0" presId="urn:microsoft.com/office/officeart/2008/layout/LinedList"/>
    <dgm:cxn modelId="{03395FB4-05E1-4B01-86D8-C78441C4EA21}" type="presParOf" srcId="{312EBBD2-0085-480C-B83A-ACACF4B30594}" destId="{28E1D376-21BB-4045-A8A0-47F95FB8C4FF}" srcOrd="6" destOrd="0" presId="urn:microsoft.com/office/officeart/2008/layout/LinedList"/>
    <dgm:cxn modelId="{0A437899-FDF2-40E6-9BF6-A8ED66553619}" type="presParOf" srcId="{312EBBD2-0085-480C-B83A-ACACF4B30594}" destId="{EF540627-FDA7-43D8-99B5-DF9740A3980D}" srcOrd="7" destOrd="0" presId="urn:microsoft.com/office/officeart/2008/layout/LinedList"/>
    <dgm:cxn modelId="{68E71129-2B44-4F00-9F5C-EB36D41C7626}" type="presParOf" srcId="{EF540627-FDA7-43D8-99B5-DF9740A3980D}" destId="{218B763D-3BB7-42FC-B992-1666C2A50C40}" srcOrd="0" destOrd="0" presId="urn:microsoft.com/office/officeart/2008/layout/LinedList"/>
    <dgm:cxn modelId="{72F0CCAE-758D-474B-B831-48AB3E4C6BE1}" type="presParOf" srcId="{EF540627-FDA7-43D8-99B5-DF9740A3980D}" destId="{1B50A941-D4BD-49FD-BA51-2D00B334FE3B}" srcOrd="1" destOrd="0" presId="urn:microsoft.com/office/officeart/2008/layout/LinedList"/>
    <dgm:cxn modelId="{8E85A797-AB1C-4AEC-A796-8A6A0CFA8254}" type="presParOf" srcId="{312EBBD2-0085-480C-B83A-ACACF4B30594}" destId="{346E6294-FFAC-422D-B82B-30551C3120F2}" srcOrd="8" destOrd="0" presId="urn:microsoft.com/office/officeart/2008/layout/LinedList"/>
    <dgm:cxn modelId="{545EB82F-5E21-4505-90DC-A954058901A2}" type="presParOf" srcId="{312EBBD2-0085-480C-B83A-ACACF4B30594}" destId="{E197C12F-F244-411C-9499-2B4978734CFB}" srcOrd="9" destOrd="0" presId="urn:microsoft.com/office/officeart/2008/layout/LinedList"/>
    <dgm:cxn modelId="{B66CD080-F140-4A7D-BE12-28D70430639B}" type="presParOf" srcId="{E197C12F-F244-411C-9499-2B4978734CFB}" destId="{EC08AAEF-5BEC-4577-9D9F-1E27269EBBA9}" srcOrd="0" destOrd="0" presId="urn:microsoft.com/office/officeart/2008/layout/LinedList"/>
    <dgm:cxn modelId="{89593C40-C2C5-4990-B181-168C852E9DBF}" type="presParOf" srcId="{E197C12F-F244-411C-9499-2B4978734CFB}" destId="{3FE7A16F-95B3-44B7-9FA7-C912A56A9A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CF28A8-4D00-429E-B098-82C82466F5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13E8CC2-BF86-4754-BC30-E89F541FFD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done by the </a:t>
          </a:r>
          <a:r>
            <a:rPr lang="en-US" b="1"/>
            <a:t>discussion and reflection </a:t>
          </a:r>
          <a:endParaRPr lang="en-US"/>
        </a:p>
      </dgm:t>
    </dgm:pt>
    <dgm:pt modelId="{5777D8EA-B2EF-41AB-B71B-53436DC22B02}" type="parTrans" cxnId="{534B6A56-ECC9-41E8-8FDD-CCC41545E288}">
      <dgm:prSet/>
      <dgm:spPr/>
      <dgm:t>
        <a:bodyPr/>
        <a:lstStyle/>
        <a:p>
          <a:endParaRPr lang="en-US">
            <a:highlight>
              <a:srgbClr val="000000"/>
            </a:highlight>
          </a:endParaRPr>
        </a:p>
      </dgm:t>
    </dgm:pt>
    <dgm:pt modelId="{0F39F6D4-938C-4285-A192-2CCA02002B20}" type="sibTrans" cxnId="{534B6A56-ECC9-41E8-8FDD-CCC41545E288}">
      <dgm:prSet/>
      <dgm:spPr/>
      <dgm:t>
        <a:bodyPr/>
        <a:lstStyle/>
        <a:p>
          <a:endParaRPr lang="en-US">
            <a:highlight>
              <a:srgbClr val="000000"/>
            </a:highlight>
          </a:endParaRPr>
        </a:p>
      </dgm:t>
    </dgm:pt>
    <dgm:pt modelId="{7D1E90BB-CE56-423E-9C12-E90B3EF341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which </a:t>
          </a:r>
          <a:r>
            <a:rPr lang="en-US" b="1"/>
            <a:t>stimulate</a:t>
          </a:r>
          <a:r>
            <a:rPr lang="en-US"/>
            <a:t> </a:t>
          </a:r>
          <a:r>
            <a:rPr lang="en-US" b="1"/>
            <a:t>critical thinking </a:t>
          </a:r>
          <a:r>
            <a:rPr lang="en-US"/>
            <a:t>and </a:t>
          </a:r>
        </a:p>
      </dgm:t>
    </dgm:pt>
    <dgm:pt modelId="{F9E798C4-CA33-4083-B85C-55B0DA1E7EAE}" type="parTrans" cxnId="{A8B49916-5C69-4210-B7EA-ED8F4B29CC10}">
      <dgm:prSet/>
      <dgm:spPr/>
      <dgm:t>
        <a:bodyPr/>
        <a:lstStyle/>
        <a:p>
          <a:endParaRPr lang="en-US">
            <a:highlight>
              <a:srgbClr val="000000"/>
            </a:highlight>
          </a:endParaRPr>
        </a:p>
      </dgm:t>
    </dgm:pt>
    <dgm:pt modelId="{0B0AFD17-69B1-4A8B-A06D-070B6316791C}" type="sibTrans" cxnId="{A8B49916-5C69-4210-B7EA-ED8F4B29CC10}">
      <dgm:prSet/>
      <dgm:spPr/>
      <dgm:t>
        <a:bodyPr/>
        <a:lstStyle/>
        <a:p>
          <a:endParaRPr lang="en-US">
            <a:highlight>
              <a:srgbClr val="000000"/>
            </a:highlight>
          </a:endParaRPr>
        </a:p>
      </dgm:t>
    </dgm:pt>
    <dgm:pt modelId="{ADE6A01E-329B-4BB0-B744-6F8405B2A7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that would let the students </a:t>
          </a:r>
          <a:r>
            <a:rPr lang="en-US" b="1"/>
            <a:t>more aware </a:t>
          </a:r>
          <a:r>
            <a:rPr lang="en-US"/>
            <a:t>of the </a:t>
          </a:r>
          <a:r>
            <a:rPr lang="en-US" b="1"/>
            <a:t>responsibility</a:t>
          </a:r>
          <a:r>
            <a:rPr lang="en-US"/>
            <a:t>, and the needs for giving </a:t>
          </a:r>
          <a:r>
            <a:rPr lang="en-US" b="1"/>
            <a:t>compassionate</a:t>
          </a:r>
          <a:r>
            <a:rPr lang="en-US"/>
            <a:t> and </a:t>
          </a:r>
          <a:r>
            <a:rPr lang="en-US" b="1"/>
            <a:t>moral judgements</a:t>
          </a:r>
          <a:r>
            <a:rPr lang="en-US"/>
            <a:t>, and</a:t>
          </a:r>
        </a:p>
      </dgm:t>
    </dgm:pt>
    <dgm:pt modelId="{4184926C-C8D4-43FD-8DD8-3A0CDF3F10EC}" type="parTrans" cxnId="{0157DD49-EBE7-4AB0-BB34-F944F800497C}">
      <dgm:prSet/>
      <dgm:spPr/>
      <dgm:t>
        <a:bodyPr/>
        <a:lstStyle/>
        <a:p>
          <a:endParaRPr lang="en-US">
            <a:highlight>
              <a:srgbClr val="000000"/>
            </a:highlight>
          </a:endParaRPr>
        </a:p>
      </dgm:t>
    </dgm:pt>
    <dgm:pt modelId="{01E2BDAB-414F-4809-99E7-90CB62C35CD5}" type="sibTrans" cxnId="{0157DD49-EBE7-4AB0-BB34-F944F800497C}">
      <dgm:prSet/>
      <dgm:spPr/>
      <dgm:t>
        <a:bodyPr/>
        <a:lstStyle/>
        <a:p>
          <a:endParaRPr lang="en-US">
            <a:highlight>
              <a:srgbClr val="000000"/>
            </a:highlight>
          </a:endParaRPr>
        </a:p>
      </dgm:t>
    </dgm:pt>
    <dgm:pt modelId="{7B91F684-5597-42F2-823A-98299D3A46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building one’s environs </a:t>
          </a:r>
          <a:r>
            <a:rPr lang="en-US"/>
            <a:t>whether in the classroom or university a place </a:t>
          </a:r>
          <a:r>
            <a:rPr lang="en-US" b="1"/>
            <a:t>where ethics is valued</a:t>
          </a:r>
          <a:r>
            <a:rPr lang="en-US"/>
            <a:t>. </a:t>
          </a:r>
        </a:p>
      </dgm:t>
    </dgm:pt>
    <dgm:pt modelId="{7F5610DA-831B-42B8-AFE2-C7DABC4FB444}" type="parTrans" cxnId="{C956E986-E8AA-42C7-9E4E-BF02B70A4F5D}">
      <dgm:prSet/>
      <dgm:spPr/>
      <dgm:t>
        <a:bodyPr/>
        <a:lstStyle/>
        <a:p>
          <a:endParaRPr lang="en-US">
            <a:highlight>
              <a:srgbClr val="000000"/>
            </a:highlight>
          </a:endParaRPr>
        </a:p>
      </dgm:t>
    </dgm:pt>
    <dgm:pt modelId="{4223F34B-2581-47A5-AD56-D0AB91602380}" type="sibTrans" cxnId="{C956E986-E8AA-42C7-9E4E-BF02B70A4F5D}">
      <dgm:prSet/>
      <dgm:spPr/>
      <dgm:t>
        <a:bodyPr/>
        <a:lstStyle/>
        <a:p>
          <a:endParaRPr lang="en-US">
            <a:highlight>
              <a:srgbClr val="000000"/>
            </a:highlight>
          </a:endParaRPr>
        </a:p>
      </dgm:t>
    </dgm:pt>
    <dgm:pt modelId="{83CA22AC-C68B-4728-B25D-3B0995438CA5}" type="pres">
      <dgm:prSet presAssocID="{78CF28A8-4D00-429E-B098-82C82466F5C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DBDCE1-8F63-4A09-B113-775C68D98F99}" type="pres">
      <dgm:prSet presAssocID="{713E8CC2-BF86-4754-BC30-E89F541FFD7C}" presName="compNode" presStyleCnt="0"/>
      <dgm:spPr/>
    </dgm:pt>
    <dgm:pt modelId="{0467B97D-D3FA-42F9-8530-1594F1FD9A19}" type="pres">
      <dgm:prSet presAssocID="{713E8CC2-BF86-4754-BC30-E89F541FFD7C}" presName="bgRect" presStyleLbl="bgShp" presStyleIdx="0" presStyleCnt="4"/>
      <dgm:spPr/>
    </dgm:pt>
    <dgm:pt modelId="{6D0FDFC4-70F5-481D-8282-0ADCB5FC81CE}" type="pres">
      <dgm:prSet presAssocID="{713E8CC2-BF86-4754-BC30-E89F541FFD7C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35D71A8-DD3B-481C-8197-FCB97CAB4FC1}" type="pres">
      <dgm:prSet presAssocID="{713E8CC2-BF86-4754-BC30-E89F541FFD7C}" presName="spaceRect" presStyleCnt="0"/>
      <dgm:spPr/>
    </dgm:pt>
    <dgm:pt modelId="{2C0C1E84-91D7-48CB-930E-7F8823BE64D4}" type="pres">
      <dgm:prSet presAssocID="{713E8CC2-BF86-4754-BC30-E89F541FFD7C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F39AD91-5EC1-4E15-9587-087435EE0A3F}" type="pres">
      <dgm:prSet presAssocID="{0F39F6D4-938C-4285-A192-2CCA02002B20}" presName="sibTrans" presStyleCnt="0"/>
      <dgm:spPr/>
    </dgm:pt>
    <dgm:pt modelId="{B1F811CF-EEC7-4DD8-8872-EEC72E903578}" type="pres">
      <dgm:prSet presAssocID="{7D1E90BB-CE56-423E-9C12-E90B3EF341A3}" presName="compNode" presStyleCnt="0"/>
      <dgm:spPr/>
    </dgm:pt>
    <dgm:pt modelId="{2CF69A7A-C2B7-43C4-A34A-A69F4ABA7EE1}" type="pres">
      <dgm:prSet presAssocID="{7D1E90BB-CE56-423E-9C12-E90B3EF341A3}" presName="bgRect" presStyleLbl="bgShp" presStyleIdx="1" presStyleCnt="4"/>
      <dgm:spPr/>
    </dgm:pt>
    <dgm:pt modelId="{17943FA0-EA67-46D2-961A-BD863F25E854}" type="pres">
      <dgm:prSet presAssocID="{7D1E90BB-CE56-423E-9C12-E90B3EF341A3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93FB75A-46AD-4FB7-8411-F7A1EC71D8C5}" type="pres">
      <dgm:prSet presAssocID="{7D1E90BB-CE56-423E-9C12-E90B3EF341A3}" presName="spaceRect" presStyleCnt="0"/>
      <dgm:spPr/>
    </dgm:pt>
    <dgm:pt modelId="{B52E446C-37FE-4FF4-BCFC-B0276B950F4F}" type="pres">
      <dgm:prSet presAssocID="{7D1E90BB-CE56-423E-9C12-E90B3EF341A3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3052D0E-D4EA-4BCE-8FC0-862B3546F15E}" type="pres">
      <dgm:prSet presAssocID="{0B0AFD17-69B1-4A8B-A06D-070B6316791C}" presName="sibTrans" presStyleCnt="0"/>
      <dgm:spPr/>
    </dgm:pt>
    <dgm:pt modelId="{7DC5CD82-60D5-4903-B4A1-6F69D6E2F969}" type="pres">
      <dgm:prSet presAssocID="{ADE6A01E-329B-4BB0-B744-6F8405B2A789}" presName="compNode" presStyleCnt="0"/>
      <dgm:spPr/>
    </dgm:pt>
    <dgm:pt modelId="{82C66C90-BFEF-4BCC-9BDD-11FD5D5D23BD}" type="pres">
      <dgm:prSet presAssocID="{ADE6A01E-329B-4BB0-B744-6F8405B2A789}" presName="bgRect" presStyleLbl="bgShp" presStyleIdx="2" presStyleCnt="4"/>
      <dgm:spPr/>
    </dgm:pt>
    <dgm:pt modelId="{1FC6431A-C4A1-436A-9B06-F220A0D1D9AC}" type="pres">
      <dgm:prSet presAssocID="{ADE6A01E-329B-4BB0-B744-6F8405B2A789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9061B35-8C99-4F77-9254-95CEB767DE15}" type="pres">
      <dgm:prSet presAssocID="{ADE6A01E-329B-4BB0-B744-6F8405B2A789}" presName="spaceRect" presStyleCnt="0"/>
      <dgm:spPr/>
    </dgm:pt>
    <dgm:pt modelId="{FB94C7B3-6FEC-4786-8F5B-465483B9F91E}" type="pres">
      <dgm:prSet presAssocID="{ADE6A01E-329B-4BB0-B744-6F8405B2A789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680A232-5DF1-4BFD-92F0-0C60806A4DC9}" type="pres">
      <dgm:prSet presAssocID="{01E2BDAB-414F-4809-99E7-90CB62C35CD5}" presName="sibTrans" presStyleCnt="0"/>
      <dgm:spPr/>
    </dgm:pt>
    <dgm:pt modelId="{BA3942C6-06BF-4C96-94CB-A0509655FC35}" type="pres">
      <dgm:prSet presAssocID="{7B91F684-5597-42F2-823A-98299D3A463C}" presName="compNode" presStyleCnt="0"/>
      <dgm:spPr/>
    </dgm:pt>
    <dgm:pt modelId="{585F8821-FC51-4443-A67E-679E7F5EB1B0}" type="pres">
      <dgm:prSet presAssocID="{7B91F684-5597-42F2-823A-98299D3A463C}" presName="bgRect" presStyleLbl="bgShp" presStyleIdx="3" presStyleCnt="4"/>
      <dgm:spPr/>
    </dgm:pt>
    <dgm:pt modelId="{7AC59B33-FF98-455A-B0C5-04FBBE7FD79C}" type="pres">
      <dgm:prSet presAssocID="{7B91F684-5597-42F2-823A-98299D3A463C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13F9E3A-92E7-4720-9826-6B7A6CFA119D}" type="pres">
      <dgm:prSet presAssocID="{7B91F684-5597-42F2-823A-98299D3A463C}" presName="spaceRect" presStyleCnt="0"/>
      <dgm:spPr/>
    </dgm:pt>
    <dgm:pt modelId="{EA52C509-1AD6-490F-BDD9-FFE91AE3877F}" type="pres">
      <dgm:prSet presAssocID="{7B91F684-5597-42F2-823A-98299D3A463C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7DD49-EBE7-4AB0-BB34-F944F800497C}" srcId="{78CF28A8-4D00-429E-B098-82C82466F5C1}" destId="{ADE6A01E-329B-4BB0-B744-6F8405B2A789}" srcOrd="2" destOrd="0" parTransId="{4184926C-C8D4-43FD-8DD8-3A0CDF3F10EC}" sibTransId="{01E2BDAB-414F-4809-99E7-90CB62C35CD5}"/>
    <dgm:cxn modelId="{D74A22D6-687C-487C-AFFE-9C346DDDFDAF}" type="presOf" srcId="{7D1E90BB-CE56-423E-9C12-E90B3EF341A3}" destId="{B52E446C-37FE-4FF4-BCFC-B0276B950F4F}" srcOrd="0" destOrd="0" presId="urn:microsoft.com/office/officeart/2018/2/layout/IconVerticalSolidList"/>
    <dgm:cxn modelId="{D80C48B8-B876-46D7-A111-2300405B0CAC}" type="presOf" srcId="{713E8CC2-BF86-4754-BC30-E89F541FFD7C}" destId="{2C0C1E84-91D7-48CB-930E-7F8823BE64D4}" srcOrd="0" destOrd="0" presId="urn:microsoft.com/office/officeart/2018/2/layout/IconVerticalSolidList"/>
    <dgm:cxn modelId="{1DEA1266-D3BF-4E13-AE0B-DA7B68C8501A}" type="presOf" srcId="{ADE6A01E-329B-4BB0-B744-6F8405B2A789}" destId="{FB94C7B3-6FEC-4786-8F5B-465483B9F91E}" srcOrd="0" destOrd="0" presId="urn:microsoft.com/office/officeart/2018/2/layout/IconVerticalSolidList"/>
    <dgm:cxn modelId="{534B6A56-ECC9-41E8-8FDD-CCC41545E288}" srcId="{78CF28A8-4D00-429E-B098-82C82466F5C1}" destId="{713E8CC2-BF86-4754-BC30-E89F541FFD7C}" srcOrd="0" destOrd="0" parTransId="{5777D8EA-B2EF-41AB-B71B-53436DC22B02}" sibTransId="{0F39F6D4-938C-4285-A192-2CCA02002B20}"/>
    <dgm:cxn modelId="{C956E986-E8AA-42C7-9E4E-BF02B70A4F5D}" srcId="{78CF28A8-4D00-429E-B098-82C82466F5C1}" destId="{7B91F684-5597-42F2-823A-98299D3A463C}" srcOrd="3" destOrd="0" parTransId="{7F5610DA-831B-42B8-AFE2-C7DABC4FB444}" sibTransId="{4223F34B-2581-47A5-AD56-D0AB91602380}"/>
    <dgm:cxn modelId="{A8B49916-5C69-4210-B7EA-ED8F4B29CC10}" srcId="{78CF28A8-4D00-429E-B098-82C82466F5C1}" destId="{7D1E90BB-CE56-423E-9C12-E90B3EF341A3}" srcOrd="1" destOrd="0" parTransId="{F9E798C4-CA33-4083-B85C-55B0DA1E7EAE}" sibTransId="{0B0AFD17-69B1-4A8B-A06D-070B6316791C}"/>
    <dgm:cxn modelId="{948FCFA2-C564-4A19-AE56-25DE1EF4416E}" type="presOf" srcId="{7B91F684-5597-42F2-823A-98299D3A463C}" destId="{EA52C509-1AD6-490F-BDD9-FFE91AE3877F}" srcOrd="0" destOrd="0" presId="urn:microsoft.com/office/officeart/2018/2/layout/IconVerticalSolidList"/>
    <dgm:cxn modelId="{494014BE-B433-4F28-A465-DF9BDD56914D}" type="presOf" srcId="{78CF28A8-4D00-429E-B098-82C82466F5C1}" destId="{83CA22AC-C68B-4728-B25D-3B0995438CA5}" srcOrd="0" destOrd="0" presId="urn:microsoft.com/office/officeart/2018/2/layout/IconVerticalSolidList"/>
    <dgm:cxn modelId="{301BF25C-EB40-44AC-BA8D-5B85CB07B064}" type="presParOf" srcId="{83CA22AC-C68B-4728-B25D-3B0995438CA5}" destId="{4BDBDCE1-8F63-4A09-B113-775C68D98F99}" srcOrd="0" destOrd="0" presId="urn:microsoft.com/office/officeart/2018/2/layout/IconVerticalSolidList"/>
    <dgm:cxn modelId="{30BC113A-015D-4DD5-BD26-289C29F23C6D}" type="presParOf" srcId="{4BDBDCE1-8F63-4A09-B113-775C68D98F99}" destId="{0467B97D-D3FA-42F9-8530-1594F1FD9A19}" srcOrd="0" destOrd="0" presId="urn:microsoft.com/office/officeart/2018/2/layout/IconVerticalSolidList"/>
    <dgm:cxn modelId="{91D0B0B4-B1B6-4850-8393-47538074596C}" type="presParOf" srcId="{4BDBDCE1-8F63-4A09-B113-775C68D98F99}" destId="{6D0FDFC4-70F5-481D-8282-0ADCB5FC81CE}" srcOrd="1" destOrd="0" presId="urn:microsoft.com/office/officeart/2018/2/layout/IconVerticalSolidList"/>
    <dgm:cxn modelId="{121EA553-D74A-4266-8734-2A76064DBB93}" type="presParOf" srcId="{4BDBDCE1-8F63-4A09-B113-775C68D98F99}" destId="{A35D71A8-DD3B-481C-8197-FCB97CAB4FC1}" srcOrd="2" destOrd="0" presId="urn:microsoft.com/office/officeart/2018/2/layout/IconVerticalSolidList"/>
    <dgm:cxn modelId="{96FEA880-A002-419E-91D8-AC5F961F3D13}" type="presParOf" srcId="{4BDBDCE1-8F63-4A09-B113-775C68D98F99}" destId="{2C0C1E84-91D7-48CB-930E-7F8823BE64D4}" srcOrd="3" destOrd="0" presId="urn:microsoft.com/office/officeart/2018/2/layout/IconVerticalSolidList"/>
    <dgm:cxn modelId="{05435929-13A9-441E-A9A3-3AAAE4C8B06B}" type="presParOf" srcId="{83CA22AC-C68B-4728-B25D-3B0995438CA5}" destId="{CF39AD91-5EC1-4E15-9587-087435EE0A3F}" srcOrd="1" destOrd="0" presId="urn:microsoft.com/office/officeart/2018/2/layout/IconVerticalSolidList"/>
    <dgm:cxn modelId="{2703D8C4-6D54-421A-8F68-2F8617125DA9}" type="presParOf" srcId="{83CA22AC-C68B-4728-B25D-3B0995438CA5}" destId="{B1F811CF-EEC7-4DD8-8872-EEC72E903578}" srcOrd="2" destOrd="0" presId="urn:microsoft.com/office/officeart/2018/2/layout/IconVerticalSolidList"/>
    <dgm:cxn modelId="{1FC83B70-DD77-423A-9D35-1DF943CEE02C}" type="presParOf" srcId="{B1F811CF-EEC7-4DD8-8872-EEC72E903578}" destId="{2CF69A7A-C2B7-43C4-A34A-A69F4ABA7EE1}" srcOrd="0" destOrd="0" presId="urn:microsoft.com/office/officeart/2018/2/layout/IconVerticalSolidList"/>
    <dgm:cxn modelId="{7F2C6F24-19E4-4513-B36D-54073860D41E}" type="presParOf" srcId="{B1F811CF-EEC7-4DD8-8872-EEC72E903578}" destId="{17943FA0-EA67-46D2-961A-BD863F25E854}" srcOrd="1" destOrd="0" presId="urn:microsoft.com/office/officeart/2018/2/layout/IconVerticalSolidList"/>
    <dgm:cxn modelId="{C46F8A37-0702-472C-A0F9-6EBE838F4380}" type="presParOf" srcId="{B1F811CF-EEC7-4DD8-8872-EEC72E903578}" destId="{C93FB75A-46AD-4FB7-8411-F7A1EC71D8C5}" srcOrd="2" destOrd="0" presId="urn:microsoft.com/office/officeart/2018/2/layout/IconVerticalSolidList"/>
    <dgm:cxn modelId="{9D83A3A2-8D4A-428E-9A77-3682394DF9BB}" type="presParOf" srcId="{B1F811CF-EEC7-4DD8-8872-EEC72E903578}" destId="{B52E446C-37FE-4FF4-BCFC-B0276B950F4F}" srcOrd="3" destOrd="0" presId="urn:microsoft.com/office/officeart/2018/2/layout/IconVerticalSolidList"/>
    <dgm:cxn modelId="{D828E2FD-CAFC-402A-89F9-9AF29A7E3485}" type="presParOf" srcId="{83CA22AC-C68B-4728-B25D-3B0995438CA5}" destId="{33052D0E-D4EA-4BCE-8FC0-862B3546F15E}" srcOrd="3" destOrd="0" presId="urn:microsoft.com/office/officeart/2018/2/layout/IconVerticalSolidList"/>
    <dgm:cxn modelId="{D8317586-2009-40F6-8A57-B7FBDE8667E9}" type="presParOf" srcId="{83CA22AC-C68B-4728-B25D-3B0995438CA5}" destId="{7DC5CD82-60D5-4903-B4A1-6F69D6E2F969}" srcOrd="4" destOrd="0" presId="urn:microsoft.com/office/officeart/2018/2/layout/IconVerticalSolidList"/>
    <dgm:cxn modelId="{AE23722A-F1B0-434E-8B03-6A14F9589E28}" type="presParOf" srcId="{7DC5CD82-60D5-4903-B4A1-6F69D6E2F969}" destId="{82C66C90-BFEF-4BCC-9BDD-11FD5D5D23BD}" srcOrd="0" destOrd="0" presId="urn:microsoft.com/office/officeart/2018/2/layout/IconVerticalSolidList"/>
    <dgm:cxn modelId="{E6A67675-3787-4AEB-A915-5E16CADAAB64}" type="presParOf" srcId="{7DC5CD82-60D5-4903-B4A1-6F69D6E2F969}" destId="{1FC6431A-C4A1-436A-9B06-F220A0D1D9AC}" srcOrd="1" destOrd="0" presId="urn:microsoft.com/office/officeart/2018/2/layout/IconVerticalSolidList"/>
    <dgm:cxn modelId="{57D34233-5B8F-4402-88BE-5AD405446AAC}" type="presParOf" srcId="{7DC5CD82-60D5-4903-B4A1-6F69D6E2F969}" destId="{F9061B35-8C99-4F77-9254-95CEB767DE15}" srcOrd="2" destOrd="0" presId="urn:microsoft.com/office/officeart/2018/2/layout/IconVerticalSolidList"/>
    <dgm:cxn modelId="{793BBB99-2B70-4A38-9C25-651B44791FED}" type="presParOf" srcId="{7DC5CD82-60D5-4903-B4A1-6F69D6E2F969}" destId="{FB94C7B3-6FEC-4786-8F5B-465483B9F91E}" srcOrd="3" destOrd="0" presId="urn:microsoft.com/office/officeart/2018/2/layout/IconVerticalSolidList"/>
    <dgm:cxn modelId="{8E4493A8-7772-4A89-B531-79B67E5F38E8}" type="presParOf" srcId="{83CA22AC-C68B-4728-B25D-3B0995438CA5}" destId="{E680A232-5DF1-4BFD-92F0-0C60806A4DC9}" srcOrd="5" destOrd="0" presId="urn:microsoft.com/office/officeart/2018/2/layout/IconVerticalSolidList"/>
    <dgm:cxn modelId="{75C32FD6-620E-48AC-A1E0-2AD83AA461EB}" type="presParOf" srcId="{83CA22AC-C68B-4728-B25D-3B0995438CA5}" destId="{BA3942C6-06BF-4C96-94CB-A0509655FC35}" srcOrd="6" destOrd="0" presId="urn:microsoft.com/office/officeart/2018/2/layout/IconVerticalSolidList"/>
    <dgm:cxn modelId="{6E67DA18-CC55-4990-8158-7D6F78DF7BAC}" type="presParOf" srcId="{BA3942C6-06BF-4C96-94CB-A0509655FC35}" destId="{585F8821-FC51-4443-A67E-679E7F5EB1B0}" srcOrd="0" destOrd="0" presId="urn:microsoft.com/office/officeart/2018/2/layout/IconVerticalSolidList"/>
    <dgm:cxn modelId="{97F52FE3-66D9-444D-987C-FC5420798FD8}" type="presParOf" srcId="{BA3942C6-06BF-4C96-94CB-A0509655FC35}" destId="{7AC59B33-FF98-455A-B0C5-04FBBE7FD79C}" srcOrd="1" destOrd="0" presId="urn:microsoft.com/office/officeart/2018/2/layout/IconVerticalSolidList"/>
    <dgm:cxn modelId="{D292C91D-1503-40CB-926F-A47737845A51}" type="presParOf" srcId="{BA3942C6-06BF-4C96-94CB-A0509655FC35}" destId="{E13F9E3A-92E7-4720-9826-6B7A6CFA119D}" srcOrd="2" destOrd="0" presId="urn:microsoft.com/office/officeart/2018/2/layout/IconVerticalSolidList"/>
    <dgm:cxn modelId="{D36F6247-CA4F-4DCC-A7DC-AF29024B6065}" type="presParOf" srcId="{BA3942C6-06BF-4C96-94CB-A0509655FC35}" destId="{EA52C509-1AD6-490F-BDD9-FFE91AE387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1AA97-DCCB-4035-8A2D-8A73D6364A20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1970-0F9A-485E-8A77-CEB546E34A98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WHO presented a framework for implementing IPE and collaborative practice, and that outlined the cohort of students trained inter-professionally to become a team of health workforce ready for collaborative practice. </a:t>
          </a:r>
        </a:p>
      </dsp:txBody>
      <dsp:txXfrm>
        <a:off x="0" y="0"/>
        <a:ext cx="6492875" cy="2552700"/>
      </dsp:txXfrm>
    </dsp:sp>
    <dsp:sp modelId="{28039836-BDCA-4151-B6D0-983629DE2966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4622B-BC80-4E89-B9F2-90842C9031A8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The benefits: to bring about patient satisfaction, shorter hospital stay, and less adverse events. </a:t>
          </a:r>
        </a:p>
      </dsp:txBody>
      <dsp:txXfrm>
        <a:off x="0" y="2552700"/>
        <a:ext cx="6492875" cy="2552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04349-2983-4CC1-9289-92A25822873E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42421-4D31-467E-8235-84BFEB366799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3BA99-634C-4A8A-8565-38DFA7763958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/>
            <a:t>two or more professions learn about, from and with each other </a:t>
          </a:r>
          <a:endParaRPr lang="en-US" sz="2300" kern="1200"/>
        </a:p>
      </dsp:txBody>
      <dsp:txXfrm>
        <a:off x="1435590" y="531"/>
        <a:ext cx="9080009" cy="1242935"/>
      </dsp:txXfrm>
    </dsp:sp>
    <dsp:sp modelId="{E4278832-DFC0-490D-9FB4-412A0E05DE99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D8AD2-5DA5-4EAB-8C0E-BCCA4D7A649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D0527-A68E-4E46-8EE6-EB713EF4A42D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/>
            <a:t>to enable effective, collaborative and improved health outcomes. </a:t>
          </a:r>
          <a:r>
            <a:rPr lang="en-US" sz="2300" kern="1200"/>
            <a:t> </a:t>
          </a:r>
        </a:p>
      </dsp:txBody>
      <dsp:txXfrm>
        <a:off x="1435590" y="1554201"/>
        <a:ext cx="9080009" cy="1242935"/>
      </dsp:txXfrm>
    </dsp:sp>
    <dsp:sp modelId="{C958031B-60AB-410E-BE65-2672F7EDCB7A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50442-5182-41A2-810C-6AC852E1BE7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4B8A2-30CC-462E-96E9-FFF8EB759F38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IPE is meant for both educators and learners from 2 or more health professions, and their foundational disciplines who should then jointly create and foster a collaborative learning environment.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EEE6B-39D5-4C4B-8C83-62C53373BA75}">
      <dsp:nvSpPr>
        <dsp:cNvPr id="0" name=""/>
        <dsp:cNvSpPr/>
      </dsp:nvSpPr>
      <dsp:spPr>
        <a:xfrm>
          <a:off x="0" y="68183"/>
          <a:ext cx="525780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/>
            <a:t>values/ethics of inter-professional practice</a:t>
          </a:r>
          <a:r>
            <a:rPr lang="en-US" sz="3200" kern="1200"/>
            <a:t>; </a:t>
          </a:r>
        </a:p>
      </dsp:txBody>
      <dsp:txXfrm>
        <a:off x="62141" y="130324"/>
        <a:ext cx="5133518" cy="1148678"/>
      </dsp:txXfrm>
    </dsp:sp>
    <dsp:sp modelId="{A5C0AE10-B8BB-487B-BF50-AB206BFD8C62}">
      <dsp:nvSpPr>
        <dsp:cNvPr id="0" name=""/>
        <dsp:cNvSpPr/>
      </dsp:nvSpPr>
      <dsp:spPr>
        <a:xfrm>
          <a:off x="0" y="1433303"/>
          <a:ext cx="525780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roles and responsibilities; </a:t>
          </a:r>
        </a:p>
      </dsp:txBody>
      <dsp:txXfrm>
        <a:off x="62141" y="1495444"/>
        <a:ext cx="5133518" cy="1148678"/>
      </dsp:txXfrm>
    </dsp:sp>
    <dsp:sp modelId="{34B7B2C1-0E0F-4AAC-9534-0B23C7A7B68F}">
      <dsp:nvSpPr>
        <dsp:cNvPr id="0" name=""/>
        <dsp:cNvSpPr/>
      </dsp:nvSpPr>
      <dsp:spPr>
        <a:xfrm>
          <a:off x="0" y="2798423"/>
          <a:ext cx="525780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inter-professional communication; </a:t>
          </a:r>
        </a:p>
      </dsp:txBody>
      <dsp:txXfrm>
        <a:off x="62141" y="2860564"/>
        <a:ext cx="5133518" cy="1148678"/>
      </dsp:txXfrm>
    </dsp:sp>
    <dsp:sp modelId="{21567A6F-71CD-4C68-B739-1406A41658C2}">
      <dsp:nvSpPr>
        <dsp:cNvPr id="0" name=""/>
        <dsp:cNvSpPr/>
      </dsp:nvSpPr>
      <dsp:spPr>
        <a:xfrm>
          <a:off x="0" y="4163544"/>
          <a:ext cx="525780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teams and teamwork. </a:t>
          </a:r>
        </a:p>
      </dsp:txBody>
      <dsp:txXfrm>
        <a:off x="62141" y="4225685"/>
        <a:ext cx="5133518" cy="1148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9737D-415A-4C74-BE11-06E1AC95C4E6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DB60A-3289-42FC-B961-427A3222A411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- The goal of IPE: to develop knowledge, skills and attitudes to bring about inter-professional team behaviors and competences</a:t>
          </a:r>
        </a:p>
      </dsp:txBody>
      <dsp:txXfrm>
        <a:off x="678914" y="525899"/>
        <a:ext cx="4067491" cy="2525499"/>
      </dsp:txXfrm>
    </dsp:sp>
    <dsp:sp modelId="{7C9D6497-1244-49CC-9CC0-B52FD0FE0F7C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B4C5B-EA47-467D-A744-6E9B906BBD81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- IPE is incorporated throughout the entire curriculum in a vertically and horizontally integrated way</a:t>
          </a:r>
        </a:p>
      </dsp:txBody>
      <dsp:txXfrm>
        <a:off x="5842357" y="525899"/>
        <a:ext cx="4067491" cy="2525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6341B-7632-4DBE-9863-760527C919C3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4FFE9-A433-45C1-88C8-3913BD0D1870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started from </a:t>
          </a:r>
          <a:r>
            <a:rPr lang="en-US" sz="2800" b="1" kern="1200"/>
            <a:t>student life</a:t>
          </a:r>
          <a:r>
            <a:rPr lang="en-US" sz="2800" kern="1200"/>
            <a:t>, the training or pre-service period, </a:t>
          </a:r>
        </a:p>
      </dsp:txBody>
      <dsp:txXfrm>
        <a:off x="0" y="623"/>
        <a:ext cx="6492875" cy="1020830"/>
      </dsp:txXfrm>
    </dsp:sp>
    <dsp:sp modelId="{7764FDB1-BE75-4984-A9B6-4A49BCA52CA5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1F743-3FAA-49D8-8AE0-89D75D314740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by learning the </a:t>
          </a:r>
          <a:r>
            <a:rPr lang="en-US" sz="2800" b="1" kern="1200"/>
            <a:t>principles</a:t>
          </a:r>
          <a:r>
            <a:rPr lang="en-US" sz="2800" kern="1200"/>
            <a:t> of </a:t>
          </a:r>
        </a:p>
      </dsp:txBody>
      <dsp:txXfrm>
        <a:off x="0" y="1021453"/>
        <a:ext cx="6492875" cy="1020830"/>
      </dsp:txXfrm>
    </dsp:sp>
    <dsp:sp modelId="{C28AC354-F544-48F8-98CE-0E7A5BF90673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15924-CD8B-475E-9D6A-5BC6A8C0A541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- values and ethics, </a:t>
          </a:r>
        </a:p>
      </dsp:txBody>
      <dsp:txXfrm>
        <a:off x="0" y="2042284"/>
        <a:ext cx="6492875" cy="1020830"/>
      </dsp:txXfrm>
    </dsp:sp>
    <dsp:sp modelId="{28E1D376-21BB-4045-A8A0-47F95FB8C4FF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B763D-3BB7-42FC-B992-1666C2A50C40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- the issues and </a:t>
          </a:r>
        </a:p>
      </dsp:txBody>
      <dsp:txXfrm>
        <a:off x="0" y="3063115"/>
        <a:ext cx="6492875" cy="1020830"/>
      </dsp:txXfrm>
    </dsp:sp>
    <dsp:sp modelId="{346E6294-FFAC-422D-B82B-30551C3120F2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8AAEF-5BEC-4577-9D9F-1E27269EBBA9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- practice. </a:t>
          </a:r>
        </a:p>
      </dsp:txBody>
      <dsp:txXfrm>
        <a:off x="0" y="4083946"/>
        <a:ext cx="6492875" cy="10208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7B97D-D3FA-42F9-8530-1594F1FD9A19}">
      <dsp:nvSpPr>
        <dsp:cNvPr id="0" name=""/>
        <dsp:cNvSpPr/>
      </dsp:nvSpPr>
      <dsp:spPr>
        <a:xfrm>
          <a:off x="0" y="2347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FDFC4-70F5-481D-8282-0ADCB5FC81CE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C1E84-91D7-48CB-930E-7F8823BE64D4}">
      <dsp:nvSpPr>
        <dsp:cNvPr id="0" name=""/>
        <dsp:cNvSpPr/>
      </dsp:nvSpPr>
      <dsp:spPr>
        <a:xfrm>
          <a:off x="1374223" y="2347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done by the </a:t>
          </a:r>
          <a:r>
            <a:rPr lang="en-US" sz="2000" b="1" kern="1200"/>
            <a:t>discussion and reflection </a:t>
          </a:r>
          <a:endParaRPr lang="en-US" sz="2000" kern="1200"/>
        </a:p>
      </dsp:txBody>
      <dsp:txXfrm>
        <a:off x="1374223" y="2347"/>
        <a:ext cx="4874176" cy="1189803"/>
      </dsp:txXfrm>
    </dsp:sp>
    <dsp:sp modelId="{2CF69A7A-C2B7-43C4-A34A-A69F4ABA7EE1}">
      <dsp:nvSpPr>
        <dsp:cNvPr id="0" name=""/>
        <dsp:cNvSpPr/>
      </dsp:nvSpPr>
      <dsp:spPr>
        <a:xfrm>
          <a:off x="0" y="1489602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43FA0-EA67-46D2-961A-BD863F25E854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E446C-37FE-4FF4-BCFC-B0276B950F4F}">
      <dsp:nvSpPr>
        <dsp:cNvPr id="0" name=""/>
        <dsp:cNvSpPr/>
      </dsp:nvSpPr>
      <dsp:spPr>
        <a:xfrm>
          <a:off x="1374223" y="1489602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which </a:t>
          </a:r>
          <a:r>
            <a:rPr lang="en-US" sz="2000" b="1" kern="1200"/>
            <a:t>stimulate</a:t>
          </a:r>
          <a:r>
            <a:rPr lang="en-US" sz="2000" kern="1200"/>
            <a:t> </a:t>
          </a:r>
          <a:r>
            <a:rPr lang="en-US" sz="2000" b="1" kern="1200"/>
            <a:t>critical thinking </a:t>
          </a:r>
          <a:r>
            <a:rPr lang="en-US" sz="2000" kern="1200"/>
            <a:t>and </a:t>
          </a:r>
        </a:p>
      </dsp:txBody>
      <dsp:txXfrm>
        <a:off x="1374223" y="1489602"/>
        <a:ext cx="4874176" cy="1189803"/>
      </dsp:txXfrm>
    </dsp:sp>
    <dsp:sp modelId="{82C66C90-BFEF-4BCC-9BDD-11FD5D5D23BD}">
      <dsp:nvSpPr>
        <dsp:cNvPr id="0" name=""/>
        <dsp:cNvSpPr/>
      </dsp:nvSpPr>
      <dsp:spPr>
        <a:xfrm>
          <a:off x="0" y="2976856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6431A-C4A1-436A-9B06-F220A0D1D9AC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4C7B3-6FEC-4786-8F5B-465483B9F91E}">
      <dsp:nvSpPr>
        <dsp:cNvPr id="0" name=""/>
        <dsp:cNvSpPr/>
      </dsp:nvSpPr>
      <dsp:spPr>
        <a:xfrm>
          <a:off x="1374223" y="2976856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that would let the students </a:t>
          </a:r>
          <a:r>
            <a:rPr lang="en-US" sz="2000" b="1" kern="1200"/>
            <a:t>more aware </a:t>
          </a:r>
          <a:r>
            <a:rPr lang="en-US" sz="2000" kern="1200"/>
            <a:t>of the </a:t>
          </a:r>
          <a:r>
            <a:rPr lang="en-US" sz="2000" b="1" kern="1200"/>
            <a:t>responsibility</a:t>
          </a:r>
          <a:r>
            <a:rPr lang="en-US" sz="2000" kern="1200"/>
            <a:t>, and the needs for giving </a:t>
          </a:r>
          <a:r>
            <a:rPr lang="en-US" sz="2000" b="1" kern="1200"/>
            <a:t>compassionate</a:t>
          </a:r>
          <a:r>
            <a:rPr lang="en-US" sz="2000" kern="1200"/>
            <a:t> and </a:t>
          </a:r>
          <a:r>
            <a:rPr lang="en-US" sz="2000" b="1" kern="1200"/>
            <a:t>moral judgements</a:t>
          </a:r>
          <a:r>
            <a:rPr lang="en-US" sz="2000" kern="1200"/>
            <a:t>, and</a:t>
          </a:r>
        </a:p>
      </dsp:txBody>
      <dsp:txXfrm>
        <a:off x="1374223" y="2976856"/>
        <a:ext cx="4874176" cy="1189803"/>
      </dsp:txXfrm>
    </dsp:sp>
    <dsp:sp modelId="{585F8821-FC51-4443-A67E-679E7F5EB1B0}">
      <dsp:nvSpPr>
        <dsp:cNvPr id="0" name=""/>
        <dsp:cNvSpPr/>
      </dsp:nvSpPr>
      <dsp:spPr>
        <a:xfrm>
          <a:off x="0" y="4464111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59B33-FF98-455A-B0C5-04FBBE7FD79C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2C509-1AD6-490F-BDD9-FFE91AE3877F}">
      <dsp:nvSpPr>
        <dsp:cNvPr id="0" name=""/>
        <dsp:cNvSpPr/>
      </dsp:nvSpPr>
      <dsp:spPr>
        <a:xfrm>
          <a:off x="1374223" y="4464111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building one’s environs </a:t>
          </a:r>
          <a:r>
            <a:rPr lang="en-US" sz="2000" kern="1200"/>
            <a:t>whether in the classroom or university a place </a:t>
          </a:r>
          <a:r>
            <a:rPr lang="en-US" sz="2000" b="1" kern="1200"/>
            <a:t>where ethics is valued</a:t>
          </a:r>
          <a:r>
            <a:rPr lang="en-US" sz="2000" kern="1200"/>
            <a:t>. </a:t>
          </a:r>
        </a:p>
      </dsp:txBody>
      <dsp:txXfrm>
        <a:off x="1374223" y="4464111"/>
        <a:ext cx="4874176" cy="118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ECBD9-D508-40CF-B642-8E62DA9350B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B3595-BFF8-4E7A-8425-A07AACE40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9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69356A-C661-42F6-926C-3314213BB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69DC68-AAE0-4630-B429-BFFB5AB4B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F1E298-7E74-4666-9261-A2F1A8466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52F725-AB26-40BF-BDA1-F9653B38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494E76-0CB0-41EE-BB31-D32874B6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F53D-AF9A-4D4E-BE33-C4FD2AAC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6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CAC5C-6B8D-491D-97A5-6763A0CF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D09884-399B-42BC-AA3C-A7EBF42FF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E8CC36-AF9F-4308-8DA1-C2C74B21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790BA8-6ED8-46A4-A388-AAFF1D10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A59E50-B9BF-4C3E-AD02-80C4BEB0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F53D-AF9A-4D4E-BE33-C4FD2AAC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0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69C311-39EC-430F-B7B6-263594551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839248-C521-40E3-9B6F-19305339B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AD5DB5-A091-4F76-B5E9-22D1616E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D3AE4-3A3C-4E56-B790-06D3745F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9B92E7-4F3A-41E3-895A-EF14DA59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F53D-AF9A-4D4E-BE33-C4FD2AAC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0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F11D3F-8910-43F1-8E28-DB0831FF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A274C6-D86D-4F79-B300-A5B16FB0B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FD18FD-F3D7-43A3-893F-D468AADF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754637-2E32-4025-8075-7EB82368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840528-AE0E-47C9-9639-C16A4B52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F53D-AF9A-4D4E-BE33-C4FD2AAC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0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DCC123-5770-46B5-B9ED-BC9BC5BA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8CF3DC-8EC2-46D7-9CD8-1C335986D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FA8E74-BE73-4B7E-ADC0-0C9ADB43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21AD47-027C-4B2F-8F49-8C07E248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BBE261-B033-4C9A-96A3-271BCB8B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F53D-AF9A-4D4E-BE33-C4FD2AAC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EFD2C-1DC6-4AFE-B1A3-8772CE1E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0AA36B-A08B-4C76-8691-D36A874EC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D6FC30-C779-447A-933A-82C777620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1C2381-0185-4E94-BD7F-FE28CF0A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2-4,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5F1C7A-D6A2-44EB-B75B-A57C1F9B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 Workshop on IPE in Medical university &amp; allied universities of HRH, MOHS, Myanmar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39CC98-6DBB-42FD-9A99-1AF3EEB6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F53D-AF9A-4D4E-BE33-C4FD2AAC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FF5A1-B203-45BE-89A0-B311808D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14042D-A0F9-4EBC-8A38-F11B2A1BD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1C5697-72F5-4860-B780-627929376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3F8319-0B5D-4FE7-9806-AFEEA0B83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9F311A9-6A05-4CE0-9D1D-5528EC942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C3BB28-C3E7-407B-890F-BBD66BA9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2-4,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E55286-C1FE-4606-A8D2-DC8B0C6D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 Workshop on IPE in Medical university &amp; allied universities of HRH, MOHS, Myanmar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FD104D-6D82-4471-A05C-FA878449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F53D-AF9A-4D4E-BE33-C4FD2AAC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4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073C3-15A8-41FC-9AF9-B6948537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CA139E-EEF6-4EBB-8779-DF519B21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2-4,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6FF38B-23E0-42A3-B661-27C48E970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 Workshop on IPE in Medical university &amp; allied universities of HRH, MOHS, Myanmar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6B0F6E-1C25-4F00-936A-638C4459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F53D-AF9A-4D4E-BE33-C4FD2AAC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6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CA9243-7A2F-418F-9DA4-63DBAF0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2-4,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D44075-59F7-4EDA-8B67-AA2AE905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 Workshop on IPE in Medical university &amp; allied universities of HRH, MOHS, Myanmar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AE8340-11DC-4B7E-A7C8-31F8FFCF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F53D-AF9A-4D4E-BE33-C4FD2AAC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1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AC8E1-7B68-493B-B41A-35427517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B5D32A-401F-4101-883F-A81752F29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B12C34-F661-4027-84B8-E53B5BD63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60BD9C-6D9B-4400-93CC-71BBD707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2-4,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8EC3D5-47FD-499B-BAA4-0344A7D8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 Workshop on IPE in Medical university &amp; allied universities of HRH, MOHS, Myanmar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8E6711-B08F-4EBD-83DF-63D2D3FFF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F53D-AF9A-4D4E-BE33-C4FD2AAC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9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985541-D537-4843-93CD-14E328B0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95D7019-FED0-4399-8E32-5C2244395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6C63BF-7C09-4826-8E16-121551AC6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C61489-CFB1-4FA6-9874-5362E4CE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2-4,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E3553E-45C5-4311-BF08-5DF07270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 Workshop on IPE in Medical university &amp; allied universities of HRH, MOHS, Myanmar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DF4796-F1C7-4C5F-86D8-25124695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F53D-AF9A-4D4E-BE33-C4FD2AAC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CD3DC2-EF33-4BB1-8843-5F143B9A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2CFA33-0015-4838-BB2B-5E82357E3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A9FFC0-D769-4681-8762-542ECBDDA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1A2220-9678-4FC8-9994-9F568396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2BA34B-9EB6-4665-B78F-2B24BDE1B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F53D-AF9A-4D4E-BE33-C4FD2AAC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4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7--0Igd0bQ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ape.com/courses/section/89806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ape.com/courses/section/89806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E0579-920B-403A-B40F-F736E771B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6449"/>
            <a:ext cx="9144000" cy="143351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Ethics and Shared Values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D9F29C-177E-448A-8B5A-4B7D0C892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Autofit/>
          </a:bodyPr>
          <a:lstStyle/>
          <a:p>
            <a:r>
              <a:rPr lang="en-US" sz="3600" b="1" dirty="0"/>
              <a:t>Prof. Thein May Saw</a:t>
            </a:r>
          </a:p>
          <a:p>
            <a:r>
              <a:rPr lang="en-US" sz="3600" b="1" dirty="0"/>
              <a:t>Rector</a:t>
            </a:r>
          </a:p>
          <a:p>
            <a:r>
              <a:rPr lang="en-US" sz="3600" b="1" dirty="0"/>
              <a:t>University of Pharmacy, Mandalay</a:t>
            </a:r>
          </a:p>
        </p:txBody>
      </p:sp>
      <p:pic>
        <p:nvPicPr>
          <p:cNvPr id="1032" name="Picture 24">
            <a:extLst>
              <a:ext uri="{FF2B5EF4-FFF2-40B4-BE49-F238E27FC236}">
                <a16:creationId xmlns:a16="http://schemas.microsoft.com/office/drawing/2014/main" xmlns="" id="{726D4C53-32DC-4762-A961-4D5F8ECDA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1" t="21442" r="24905" b="26891"/>
          <a:stretch>
            <a:fillRect/>
          </a:stretch>
        </p:blipFill>
        <p:spPr bwMode="auto">
          <a:xfrm>
            <a:off x="7533402" y="41909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3">
            <a:extLst>
              <a:ext uri="{FF2B5EF4-FFF2-40B4-BE49-F238E27FC236}">
                <a16:creationId xmlns:a16="http://schemas.microsoft.com/office/drawing/2014/main" xmlns="" id="{A6BCF5D3-B31C-447A-9826-4F8A318A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53" y="466725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2" descr="Description: http://www.ummdy.gov.mm/Media/Images/UMMDY100x124logo.png">
            <a:extLst>
              <a:ext uri="{FF2B5EF4-FFF2-40B4-BE49-F238E27FC236}">
                <a16:creationId xmlns:a16="http://schemas.microsoft.com/office/drawing/2014/main" xmlns="" id="{DDCEDA37-36EE-48F7-852B-556C3F5C5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93" y="891977"/>
            <a:ext cx="8858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1" descr="Description: http://www.udmmandalay.gov.mm/images/udmm_logo.png">
            <a:extLst>
              <a:ext uri="{FF2B5EF4-FFF2-40B4-BE49-F238E27FC236}">
                <a16:creationId xmlns:a16="http://schemas.microsoft.com/office/drawing/2014/main" xmlns="" id="{9E7BB135-2133-4460-836F-A584178CF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33" y="891977"/>
            <a:ext cx="7715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0">
            <a:extLst>
              <a:ext uri="{FF2B5EF4-FFF2-40B4-BE49-F238E27FC236}">
                <a16:creationId xmlns:a16="http://schemas.microsoft.com/office/drawing/2014/main" xmlns="" id="{822B352F-3CBE-4BE4-B66C-CE49357E1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01" y="907058"/>
            <a:ext cx="6953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9">
            <a:extLst>
              <a:ext uri="{FF2B5EF4-FFF2-40B4-BE49-F238E27FC236}">
                <a16:creationId xmlns:a16="http://schemas.microsoft.com/office/drawing/2014/main" xmlns="" id="{7B3DB422-DDA4-4ADA-8974-CE50E0EF4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341" y="927163"/>
            <a:ext cx="7143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8">
            <a:extLst>
              <a:ext uri="{FF2B5EF4-FFF2-40B4-BE49-F238E27FC236}">
                <a16:creationId xmlns:a16="http://schemas.microsoft.com/office/drawing/2014/main" xmlns="" id="{8D445D20-D654-4E12-BA30-50555274C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33" y="927163"/>
            <a:ext cx="6667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7" descr="Description: UTM, MDY.">
            <a:extLst>
              <a:ext uri="{FF2B5EF4-FFF2-40B4-BE49-F238E27FC236}">
                <a16:creationId xmlns:a16="http://schemas.microsoft.com/office/drawing/2014/main" xmlns="" id="{C4E7F1F7-8DFC-4379-ABBE-596F6371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99" y="858237"/>
            <a:ext cx="8096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241C0DA0-6C0E-4054-BB3C-A5F3ADAD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08" y="16793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86ED6225-790A-43D6-9A2D-58DA886FC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84A82CF9-4B2F-492C-8BE1-489DC5D15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CBBF9905-9747-4FB2-B946-DD47B49E7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9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6BE4F9C0-CDE3-4541-8BD9-7399B847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2-4, 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84EECB7-27F5-47A4-ABE0-69C15B0D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TOT Workshop on IPE in Medical university &amp; allied universities of Department of HRH, MOHS, Myanmar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6C0FB36-ACE5-4160-B25C-A7808B59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Prof. Thein May Saw            </a:t>
            </a:r>
            <a:fld id="{743AF53D-AF9A-4D4E-BE33-C4FD2AAC71E8}" type="slidenum">
              <a:rPr lang="en-US" smtClean="0"/>
              <a:t>1</a:t>
            </a:fld>
            <a:endParaRPr lang="en-US" dirty="0"/>
          </a:p>
        </p:txBody>
      </p:sp>
      <p:pic>
        <p:nvPicPr>
          <p:cNvPr id="11" name="TMS">
            <a:hlinkClick r:id="" action="ppaction://media"/>
            <a:extLst>
              <a:ext uri="{FF2B5EF4-FFF2-40B4-BE49-F238E27FC236}">
                <a16:creationId xmlns:a16="http://schemas.microsoft.com/office/drawing/2014/main" xmlns="" id="{A70F6117-4AE4-42F5-8B29-DCC2375B5A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0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9B7ABC-1E61-4522-9526-4D097FE1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FFFFFF"/>
                </a:solidFill>
              </a:rPr>
              <a:t>10 sub-competencies </a:t>
            </a:r>
            <a:r>
              <a:rPr lang="en-US" b="1">
                <a:solidFill>
                  <a:srgbClr val="FFFFFF"/>
                </a:solidFill>
              </a:rPr>
              <a:t>-to attain the value and ethics competency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79997B-CB52-4E49-B005-0E9300518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/>
              <a:t>Embrace the </a:t>
            </a:r>
            <a:r>
              <a:rPr lang="en-US" b="1"/>
              <a:t>cultural diversity and individual differences </a:t>
            </a:r>
            <a:r>
              <a:rPr lang="en-US"/>
              <a:t>that characterize patients, populations, and the health team.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/>
              <a:t>Respect</a:t>
            </a:r>
            <a:r>
              <a:rPr lang="en-US"/>
              <a:t> the unique cultures, values, roles/responsibilities, and expertise of </a:t>
            </a:r>
            <a:r>
              <a:rPr lang="en-US" b="1"/>
              <a:t>other health professions</a:t>
            </a:r>
            <a:r>
              <a:rPr lang="en-US"/>
              <a:t> and the impact these factors can have on health outcomes. 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7F85C5-1C46-4A49-9BDF-8795B37B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99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1B4A76-743B-4F52-958E-83F00014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C5328B-45A4-4F4A-A6C9-D691834E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3AF53D-AF9A-4D4E-BE33-C4FD2AAC71E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0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236D4-479C-4E35-AA53-35BCE0BA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FFFFFF"/>
                </a:solidFill>
              </a:rPr>
              <a:t>10 sub-competencies </a:t>
            </a:r>
            <a:r>
              <a:rPr lang="en-US" b="1">
                <a:solidFill>
                  <a:srgbClr val="FFFFFF"/>
                </a:solidFill>
              </a:rPr>
              <a:t>-to attain the value and ethics competency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C82AD5E-B2B7-46F4-86FE-BC5D95EB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/>
              <a:t>Work in </a:t>
            </a:r>
            <a:r>
              <a:rPr lang="en-US" b="1"/>
              <a:t>cooperation</a:t>
            </a:r>
            <a:r>
              <a:rPr lang="en-US"/>
              <a:t> with those who receive care, those who provide care, and others who contribute to or support the delivery of </a:t>
            </a:r>
            <a:r>
              <a:rPr lang="en-US" b="1"/>
              <a:t>prevention and health services and programs</a:t>
            </a:r>
            <a:r>
              <a:rPr lang="en-US"/>
              <a:t>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/>
              <a:t>Develop a </a:t>
            </a:r>
            <a:r>
              <a:rPr lang="en-US" b="1"/>
              <a:t>trusting relationship</a:t>
            </a:r>
            <a:r>
              <a:rPr lang="en-US"/>
              <a:t> with patients, families, and other team members 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EA4626-133A-4D41-8C49-920A73F8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99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829E3A-C4B0-4C37-83DD-B1060D07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07EFC7-AAEB-4164-A946-B37ED7BC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3AF53D-AF9A-4D4E-BE33-C4FD2AAC71E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7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4583F-C554-4882-8EAC-333A7FDC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FFFFFF"/>
                </a:solidFill>
              </a:rPr>
              <a:t>10 sub-competencies </a:t>
            </a:r>
            <a:r>
              <a:rPr lang="en-US" b="1">
                <a:solidFill>
                  <a:srgbClr val="FFFFFF"/>
                </a:solidFill>
              </a:rPr>
              <a:t>-to attain the value and ethics competency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93019F-7F3B-4E27-8297-0EA1F8A7F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Demonstrate </a:t>
            </a:r>
            <a:r>
              <a:rPr lang="en-US" b="1"/>
              <a:t>high standards of professionalism and ethics</a:t>
            </a:r>
            <a:r>
              <a:rPr lang="en-US"/>
              <a:t> and </a:t>
            </a:r>
            <a:r>
              <a:rPr lang="en-US" b="1"/>
              <a:t>quality of care </a:t>
            </a:r>
            <a:r>
              <a:rPr lang="en-US"/>
              <a:t>in   contributions to team-based care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/>
              <a:t>Manage </a:t>
            </a:r>
            <a:r>
              <a:rPr lang="en-US" b="1"/>
              <a:t>ethical dilemmas </a:t>
            </a:r>
            <a:r>
              <a:rPr lang="en-US"/>
              <a:t>specific to Inter-professional patient/ population centered care situations.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D76D88-27D4-4633-9E3C-E1988D53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99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8D1D3-A6C1-4BD8-B98B-24065519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52914-B8CF-462B-8106-9BC3E5BB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3AF53D-AF9A-4D4E-BE33-C4FD2AAC71E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4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C4314-6AA5-464B-A695-1FD142E4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FFFFFF"/>
                </a:solidFill>
              </a:rPr>
              <a:t>10 sub-competencies </a:t>
            </a:r>
            <a:r>
              <a:rPr lang="en-US" b="1">
                <a:solidFill>
                  <a:srgbClr val="FFFFFF"/>
                </a:solidFill>
              </a:rPr>
              <a:t>-to attain the value and ethics competency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5841D2-2547-4306-802A-3F5A73881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rabicPeriod" startAt="9"/>
            </a:pPr>
            <a:r>
              <a:rPr lang="en-US"/>
              <a:t>Act with </a:t>
            </a:r>
            <a:r>
              <a:rPr lang="en-US" b="1"/>
              <a:t>honesty and integrity </a:t>
            </a:r>
            <a:r>
              <a:rPr lang="en-US"/>
              <a:t>in relationships with patients, families, communities, and other team members. 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/>
              <a:t>Maintain </a:t>
            </a:r>
            <a:r>
              <a:rPr lang="en-US" b="1"/>
              <a:t>competence</a:t>
            </a:r>
            <a:r>
              <a:rPr lang="en-US"/>
              <a:t> in one’s own profession appropriate to scope of practice.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9B08C-5BE9-4879-9FAA-4D38D111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99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A4BAAF-FBFF-4284-8C05-A71D3B3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58FF8D-428C-40F8-9ECE-524E7ED2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3AF53D-AF9A-4D4E-BE33-C4FD2AAC71E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33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Group 35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8AF0B-3E9D-44F0-8B4F-0A6716AC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Lesson Plans of Core Competency  </a:t>
            </a:r>
            <a:br>
              <a:rPr lang="en-US" sz="4000" b="1">
                <a:solidFill>
                  <a:srgbClr val="FFFFFF"/>
                </a:solidFill>
              </a:rPr>
            </a:br>
            <a:r>
              <a:rPr lang="en-US" sz="4000" b="1">
                <a:solidFill>
                  <a:srgbClr val="FFFFFF"/>
                </a:solidFill>
              </a:rPr>
              <a:t>Domain 1: Values and Ethics Component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3B3221-91DC-4E95-825E-6CCAA04F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021" y="6309360"/>
            <a:ext cx="304637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8967AE-061E-470C-9B5A-08CB8A54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2105" y="6309360"/>
            <a:ext cx="3898947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prstClr val="black">
                    <a:tint val="75000"/>
                  </a:prstClr>
                </a:solidFill>
              </a:rPr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C74FEC-D8E7-464E-9FC4-511BCA0F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568" y="6309360"/>
            <a:ext cx="108823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3AF53D-AF9A-4D4E-BE33-C4FD2AAC71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xmlns="" id="{F6971F6C-17E7-442A-9394-5B5962804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90551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60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53">
            <a:extLst>
              <a:ext uri="{FF2B5EF4-FFF2-40B4-BE49-F238E27FC236}">
                <a16:creationId xmlns:a16="http://schemas.microsoft.com/office/drawing/2014/main" xmlns="" id="{68575C10-8187-4AC4-AD72-C754EAFD28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602F8-9C06-46EE-9041-5434D715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Lesson Plans of Core Competency  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Domain 1: Values and Ethics Component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7" name="Straight Connector 55">
            <a:extLst>
              <a:ext uri="{FF2B5EF4-FFF2-40B4-BE49-F238E27FC236}">
                <a16:creationId xmlns:a16="http://schemas.microsoft.com/office/drawing/2014/main" xmlns="" id="{74E776C9-ED67-41B7-B3A3-4DF76EF3A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7C16F5-DC87-445A-8CB0-68075188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>
                    <a:alpha val="80000"/>
                  </a:schemeClr>
                </a:solidFill>
              </a:rPr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3A80E3-5807-4B5B-8C49-DF36B05E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0" y="6356350"/>
            <a:ext cx="4542118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tx1">
                    <a:alpha val="80000"/>
                  </a:schemeClr>
                </a:solidFill>
              </a:rPr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DAEF6A-340A-483A-8C2E-858908B4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1024" y="6356350"/>
            <a:ext cx="11027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3AF53D-AF9A-4D4E-BE33-C4FD2AAC71E8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xmlns="" id="{4EDF96DF-646E-4936-9724-E331FFCBB8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284632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637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CD70B1-04CD-4DCB-95E0-1FB1B072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5E4E3A-D737-4874-AA59-E7CE1F44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E74091-8178-4C53-9CF8-8ABE525B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3AF53D-AF9A-4D4E-BE33-C4FD2AAC71E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45" name="Content Placeholder 6">
            <a:extLst>
              <a:ext uri="{FF2B5EF4-FFF2-40B4-BE49-F238E27FC236}">
                <a16:creationId xmlns:a16="http://schemas.microsoft.com/office/drawing/2014/main" xmlns="" id="{1B1434AA-14B4-402F-9B13-C1595CF4C5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7" y="971892"/>
          <a:ext cx="10905067" cy="4935131"/>
        </p:xfrm>
        <a:graphic>
          <a:graphicData uri="http://schemas.openxmlformats.org/drawingml/2006/table">
            <a:tbl>
              <a:tblPr firstRow="1" firstCol="1" bandRow="1"/>
              <a:tblGrid>
                <a:gridCol w="3180737">
                  <a:extLst>
                    <a:ext uri="{9D8B030D-6E8A-4147-A177-3AD203B41FA5}">
                      <a16:colId xmlns:a16="http://schemas.microsoft.com/office/drawing/2014/main" xmlns="" val="382861741"/>
                    </a:ext>
                  </a:extLst>
                </a:gridCol>
                <a:gridCol w="2670093">
                  <a:extLst>
                    <a:ext uri="{9D8B030D-6E8A-4147-A177-3AD203B41FA5}">
                      <a16:colId xmlns:a16="http://schemas.microsoft.com/office/drawing/2014/main" xmlns="" val="3625546344"/>
                    </a:ext>
                  </a:extLst>
                </a:gridCol>
                <a:gridCol w="2384144">
                  <a:extLst>
                    <a:ext uri="{9D8B030D-6E8A-4147-A177-3AD203B41FA5}">
                      <a16:colId xmlns:a16="http://schemas.microsoft.com/office/drawing/2014/main" xmlns="" val="197876649"/>
                    </a:ext>
                  </a:extLst>
                </a:gridCol>
                <a:gridCol w="2670093">
                  <a:extLst>
                    <a:ext uri="{9D8B030D-6E8A-4147-A177-3AD203B41FA5}">
                      <a16:colId xmlns:a16="http://schemas.microsoft.com/office/drawing/2014/main" xmlns="" val="316040883"/>
                    </a:ext>
                  </a:extLst>
                </a:gridCol>
              </a:tblGrid>
              <a:tr h="563171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Objective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105720" marT="105720" marB="10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Topics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105720" marT="105720" marB="10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Methodology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105720" marT="105720" marB="10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105720" marT="105720" marB="10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0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2458625"/>
                  </a:ext>
                </a:extLst>
              </a:tr>
              <a:tr h="4351045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 the end of a lesson, the learners will be able to :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define value and ethics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explain what is right and wrong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describe sub-competencies of values and ethics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differentiate between personal and professional value and ethics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describe the ethical dilemma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105720" marT="105720" marB="10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FF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-"/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Definition of Value and Ethic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Sub-competencies of values and ethics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 and professional value and ethics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Ethical dilemma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105720" marT="105720" marB="10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FF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-"/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Module lecture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Small group activities and discussion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video observation and discussion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Role play scenarios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Debate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Forum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105720" marT="105720" marB="10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FF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-"/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questioning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teachers' feedback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self-assessment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 assessment and review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asking the reflection on ….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 responses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reflective essay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720" marR="105720" marT="105720" marB="10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9280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461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85AAA7-3337-4EBF-88FD-F40A4C66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https://youtu.be/L7--0Igd0bQ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419660-A2C0-4279-BA11-69482AB3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3A4A35-3050-423B-B53A-71351525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723AC9-D53A-48FD-AD08-2C13AAD2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F53D-AF9A-4D4E-BE33-C4FD2AAC71E8}" type="slidenum">
              <a:rPr lang="en-US" smtClean="0"/>
              <a:t>17</a:t>
            </a:fld>
            <a:endParaRPr lang="en-US"/>
          </a:p>
        </p:txBody>
      </p:sp>
      <p:pic>
        <p:nvPicPr>
          <p:cNvPr id="10" name="Online Media 9" title="IPE Core Competency Domain 1: Values/Ethics">
            <a:hlinkClick r:id="" action="ppaction://media"/>
            <a:extLst>
              <a:ext uri="{FF2B5EF4-FFF2-40B4-BE49-F238E27FC236}">
                <a16:creationId xmlns:a16="http://schemas.microsoft.com/office/drawing/2014/main" xmlns="" id="{4E64F8D0-91CF-4181-8B46-9FE178F5ACB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62B6DDE-9B3A-4534-BE69-E7B70BB03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682" y="1379913"/>
            <a:ext cx="5843436" cy="48192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FBBF13-BBED-45CB-8DB2-B87A410E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F0FD40-A4AE-4C7C-AEDA-C1D8ACB0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89050F-0228-4390-AE34-31F4E182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F53D-AF9A-4D4E-BE33-C4FD2AAC71E8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703119-92F4-4806-A8D8-A98D507F8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794" y="1379913"/>
            <a:ext cx="5393781" cy="4742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969538-EC69-4A76-85CC-FE454ECCE51B}"/>
              </a:ext>
            </a:extLst>
          </p:cNvPr>
          <p:cNvSpPr txBox="1"/>
          <p:nvPr/>
        </p:nvSpPr>
        <p:spPr>
          <a:xfrm>
            <a:off x="1113906" y="448887"/>
            <a:ext cx="10239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TOT Workshop at UMM on 9</a:t>
            </a:r>
            <a:r>
              <a:rPr lang="en-US" sz="4000" baseline="30000" dirty="0"/>
              <a:t>th</a:t>
            </a:r>
            <a:r>
              <a:rPr lang="en-US" sz="4000" dirty="0"/>
              <a:t>-10</a:t>
            </a:r>
            <a:r>
              <a:rPr lang="en-US" sz="4000" baseline="30000" dirty="0"/>
              <a:t>th</a:t>
            </a:r>
            <a:r>
              <a:rPr lang="en-US" sz="4000" dirty="0"/>
              <a:t> May 2019</a:t>
            </a:r>
          </a:p>
        </p:txBody>
      </p:sp>
    </p:spTree>
    <p:extLst>
      <p:ext uri="{BB962C8B-B14F-4D97-AF65-F5344CB8AC3E}">
        <p14:creationId xmlns:p14="http://schemas.microsoft.com/office/powerpoint/2010/main" val="4021227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12">
            <a:extLst>
              <a:ext uri="{FF2B5EF4-FFF2-40B4-BE49-F238E27FC236}">
                <a16:creationId xmlns:a16="http://schemas.microsoft.com/office/drawing/2014/main" xmlns="" id="{C2528094-2C89-48B3-B51A-33390C185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Graphic 14">
            <a:extLst>
              <a:ext uri="{FF2B5EF4-FFF2-40B4-BE49-F238E27FC236}">
                <a16:creationId xmlns:a16="http://schemas.microsoft.com/office/drawing/2014/main" xmlns="" id="{F7DB42EA-6D57-4D88-A989-7A15EE8BB3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3402303" y="-2670815"/>
            <a:ext cx="5475723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E358C-869C-4A5A-944B-8D1AF465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800"/>
            <a:ext cx="4432937" cy="2263779"/>
          </a:xfrm>
        </p:spPr>
        <p:txBody>
          <a:bodyPr anchor="t">
            <a:normAutofit/>
          </a:bodyPr>
          <a:lstStyle/>
          <a:p>
            <a:r>
              <a:rPr lang="en-US" sz="4600" b="1">
                <a:ln w="22225">
                  <a:solidFill>
                    <a:schemeClr val="accent2"/>
                  </a:solidFill>
                  <a:prstDash val="solid"/>
                </a:ln>
              </a:rPr>
              <a:t>TAKE HOME MESSAGE &amp;THANK YOU FOR</a:t>
            </a:r>
            <a:endParaRPr lang="en-US" sz="4600" b="1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xmlns="" id="{B0CEF843-5EDB-4EFF-9FC3-B058D4CD22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064D88-45FB-4DEA-9302-A3847D638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3133724"/>
            <a:ext cx="4432937" cy="2746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>
                <a:ln w="22225">
                  <a:solidFill>
                    <a:schemeClr val="accent2"/>
                  </a:solidFill>
                  <a:prstDash val="solid"/>
                </a:ln>
              </a:rPr>
              <a:t>3Cs and N</a:t>
            </a:r>
          </a:p>
          <a:p>
            <a:pPr marL="685800" indent="-685800"/>
            <a:r>
              <a:rPr lang="en-US" sz="1800" b="1">
                <a:ln w="22225">
                  <a:solidFill>
                    <a:schemeClr val="accent2"/>
                  </a:solidFill>
                  <a:prstDash val="solid"/>
                </a:ln>
              </a:rPr>
              <a:t>Coordination, Cooperation, Collaboration</a:t>
            </a:r>
          </a:p>
          <a:p>
            <a:pPr marL="0" indent="0">
              <a:buNone/>
            </a:pPr>
            <a:r>
              <a:rPr lang="en-US" sz="1800" b="1">
                <a:ln w="22225">
                  <a:solidFill>
                    <a:schemeClr val="accent2"/>
                  </a:solidFill>
                  <a:prstDash val="solid"/>
                </a:ln>
              </a:rPr>
              <a:t>              &amp;</a:t>
            </a:r>
          </a:p>
          <a:p>
            <a:pPr marL="685800" indent="-685800"/>
            <a:r>
              <a:rPr lang="en-US" sz="1800" b="1">
                <a:ln w="22225">
                  <a:solidFill>
                    <a:schemeClr val="accent2"/>
                  </a:solidFill>
                  <a:prstDash val="solid"/>
                </a:ln>
              </a:rPr>
              <a:t>Negotiation</a:t>
            </a:r>
          </a:p>
          <a:p>
            <a:pPr marL="0" indent="0">
              <a:buNone/>
            </a:pPr>
            <a:r>
              <a:rPr lang="en-US" sz="1800" b="1">
                <a:ln w="22225">
                  <a:solidFill>
                    <a:schemeClr val="accent2"/>
                  </a:solidFill>
                  <a:prstDash val="solid"/>
                </a:ln>
              </a:rPr>
              <a:t>For IPE &amp; IPCP among the professions with</a:t>
            </a:r>
          </a:p>
          <a:p>
            <a:r>
              <a:rPr lang="en-US" sz="1800" b="1">
                <a:ln w="22225">
                  <a:solidFill>
                    <a:schemeClr val="accent2"/>
                  </a:solidFill>
                  <a:prstDash val="solid"/>
                </a:ln>
              </a:rPr>
              <a:t>Respects, professional ethics and shared values</a:t>
            </a:r>
          </a:p>
          <a:p>
            <a:endParaRPr lang="en-US" sz="1800" b="1"/>
          </a:p>
        </p:txBody>
      </p:sp>
      <p:pic>
        <p:nvPicPr>
          <p:cNvPr id="49" name="Graphic 9" descr="Handshake">
            <a:extLst>
              <a:ext uri="{FF2B5EF4-FFF2-40B4-BE49-F238E27FC236}">
                <a16:creationId xmlns:a16="http://schemas.microsoft.com/office/drawing/2014/main" xmlns="" id="{3BDDFC97-B227-43A3-AD0C-691B632C9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96024" y="140309"/>
            <a:ext cx="5895975" cy="58959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3503D2-7759-4312-B510-42D5306F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696" y="6356350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accent2"/>
                </a:solidFill>
              </a:rPr>
              <a:t>TOT Workshop on IPE in Medical university &amp; allied universities of HRH, MOHS, Myanmar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9B0ACC-A764-4AFF-ADCD-E77514A3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4504" y="6356350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 dirty="0">
                <a:solidFill>
                  <a:schemeClr val="accent2"/>
                </a:solidFill>
              </a:rPr>
              <a:t>September 2-4,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6B44D5-22D1-44D6-8481-DDC78D94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704" y="6356350"/>
            <a:ext cx="5669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3AF53D-AF9A-4D4E-BE33-C4FD2AAC71E8}" type="slidenum">
              <a:rPr lang="en-US" sz="100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000">
              <a:solidFill>
                <a:schemeClr val="accent2"/>
              </a:solidFill>
            </a:endParaRPr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xmlns="" id="{DC0FE031-FEED-4A22-95A5-5747EEB946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0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11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8BAF3-9954-41A8-92E2-BEBAC9D7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</a:rPr>
              <a:t>Framework for implementing IPE and collaborative practice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91D62F-D1AE-44B2-90BA-CEA46AAD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021" y="6309360"/>
            <a:ext cx="304637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3A40F1-CFD7-448A-BE4F-8FBFE1149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2105" y="6309360"/>
            <a:ext cx="3898947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prstClr val="black">
                    <a:tint val="75000"/>
                  </a:prstClr>
                </a:solidFill>
              </a:rPr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BFC01F-0500-4DE9-9F76-5C617BC4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568" y="6309360"/>
            <a:ext cx="1088231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dirty="0">
                <a:solidFill>
                  <a:prstClr val="black">
                    <a:tint val="75000"/>
                  </a:prstClr>
                </a:solidFill>
              </a:rPr>
              <a:t>Ref; IPE and IPCP for Health Myanmar, Aug 31, 2020              </a:t>
            </a:r>
            <a:fld id="{743AF53D-AF9A-4D4E-BE33-C4FD2AAC71E8}" type="slidenum">
              <a:rPr lang="en-US" sz="60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6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xmlns="" id="{9B144ADB-84D8-4619-BEA7-B5B3584B6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14497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6430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IPE </a:t>
            </a:r>
            <a:r>
              <a:rPr lang="en-US" dirty="0"/>
              <a:t>and IPCP for Health Myanmar, Aug 31, </a:t>
            </a:r>
            <a:r>
              <a:rPr lang="en-US" dirty="0" smtClean="0"/>
              <a:t>2020</a:t>
            </a:r>
          </a:p>
          <a:p>
            <a:r>
              <a:rPr lang="en-US" dirty="0">
                <a:hlinkClick r:id="rId2"/>
              </a:rPr>
              <a:t>https://www.medscape.com/courses/section/898060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https://youtu.be/L7--0Igd0bQ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2-4,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TOT Workshop on IPE in Medical university &amp; allied universities of HRH, MOHS, Myanmar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F53D-AF9A-4D4E-BE33-C4FD2AAC71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2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xmlns="" id="{7DA1F35B-C8F7-4A5A-9339-7DA4D785B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B2D4AD41-40DA-4A81-92F5-B6E3BA1ED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308E41-4989-4D6A-902C-DF37D764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Definition of Inter Professional Education (IPE)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9C29C2-8055-4055-A5AA-8A2F2BDE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6A0CB-AFE9-4C4F-93E3-2B8004B9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155AAC-AB3C-41ED-895E-D17E895DC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9247" y="6239436"/>
            <a:ext cx="3639671" cy="4820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Ref; IPE and IPCP for Health Myanmar, Aug 31, 2020 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fld id="{743AF53D-AF9A-4D4E-BE33-C4FD2AAC71E8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xmlns="" id="{272AE8F9-56FC-4AB2-807A-B4AB5DC65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1533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42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07F1E8-876B-427F-887B-8499D246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 b="1"/>
              <a:t>4 competency domains </a:t>
            </a:r>
            <a:br>
              <a:rPr lang="en-US" sz="4800" b="1"/>
            </a:br>
            <a:r>
              <a:rPr lang="en-US" sz="4800" b="1"/>
              <a:t>(The WHO framework) </a:t>
            </a:r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2F56F8EA-3356-4455-9899-320874F6E4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E63C1-ED0B-4CB0-9B74-F5BA85F9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49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3610E-8512-429B-B21C-F3A2CA22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3A1BFF-428D-42F5-BF18-9406B2C0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Ref; IPE and IPCP for Health Myanmar, Aug 31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fld id="{743AF53D-AF9A-4D4E-BE33-C4FD2AAC71E8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700"/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xmlns="" id="{AF2D9F37-3150-46CB-ACB4-30CE5F967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529361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12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xmlns="" id="{AD2F5602-6586-46E4-8645-2CDA442ABF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9434B85-DB0D-4010-A6A1-147F28D47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1A4F9-1EE3-4D52-BF23-2FE1AE04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2023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tx2"/>
                </a:solidFill>
              </a:rPr>
              <a:t>IPE &amp; IPCP -To develop into curriculum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2E5F4F0-80C0-49F3-84A2-453DE42F20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342FEDB6-5432-4162-8648-3827572AF0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FE345E-092D-4A20-A43A-0F9258D969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7A313FCF-0EE7-4C6B-BAB3-EFC9451D3D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B9ECD02-BE1B-4347-8C2E-EEA690082F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1CD797-DD24-41AA-9824-CB48C673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095D9F-8A0D-47D4-AB46-A4D0B58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71D22-B1D5-428E-AF42-0BD87ACE2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Ref; IPE and IPCP for Health Myanmar, Aug 31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fld id="{743AF53D-AF9A-4D4E-BE33-C4FD2AAC71E8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70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xmlns="" id="{42238F96-6309-4323-9BC3-68EC3DA91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621311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419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0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2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EA4E2-75E3-4877-B848-D050C545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values/ethics of inter-professional practice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Arc 74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1108D4-442F-4A62-8996-2BEE32799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Every health care professional should apply the </a:t>
            </a:r>
            <a:r>
              <a:rPr lang="en-US" b="1"/>
              <a:t>principles of value and ethics of respective profession</a:t>
            </a:r>
            <a:r>
              <a:rPr lang="en-US"/>
              <a:t> </a:t>
            </a:r>
          </a:p>
          <a:p>
            <a:r>
              <a:rPr lang="en-US"/>
              <a:t>when dealing with patients and their families and </a:t>
            </a:r>
          </a:p>
          <a:p>
            <a:r>
              <a:rPr lang="en-US"/>
              <a:t>when providing care </a:t>
            </a:r>
          </a:p>
          <a:p>
            <a:r>
              <a:rPr lang="en-US"/>
              <a:t>with utmost consideration to rights and autonomy of the patients.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3D89FD-042B-4152-8DFD-4A728296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99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F38484-5714-4CC8-8AD7-93C9E52E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7E6476-E6E3-4C68-A8FB-0CCC5EEB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/>
              <a:t>Ref; IPE and IPCP for Health Myanmar, Aug 31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fld id="{743AF53D-AF9A-4D4E-BE33-C4FD2AAC71E8}" type="slidenum">
              <a:rPr lang="en-US" sz="60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37713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2B6EF-D88F-40AC-A49B-8B601BC9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values/ethics of inter-professional practice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A04509-19F8-485B-9D51-1F56299B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important </a:t>
            </a:r>
          </a:p>
          <a:p>
            <a:r>
              <a:rPr lang="en-US"/>
              <a:t>to </a:t>
            </a:r>
            <a:r>
              <a:rPr lang="en-US" b="1"/>
              <a:t>understand and respect obligations and fairness </a:t>
            </a:r>
          </a:p>
          <a:p>
            <a:r>
              <a:rPr lang="en-US"/>
              <a:t>for benefits of patients and family members.  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4CAFB-99AE-420F-B60E-6B9F6734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99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8277D6-66C1-4EFC-9EC0-ACAF3098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589232-CEB3-4A2F-947F-8199CF59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Ref; IPE and IPCP for Health Myanmar, Aug 31 </a:t>
            </a:r>
            <a:fld id="{743AF53D-AF9A-4D4E-BE33-C4FD2AAC71E8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0673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3CFE57-3BE8-430C-9CBB-4450036C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Key Values for Deciding Ethical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CB1EED-36E2-4088-A2FB-90CCE3672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7" y="1690688"/>
            <a:ext cx="10889673" cy="4486275"/>
          </a:xfrm>
        </p:spPr>
        <p:txBody>
          <a:bodyPr>
            <a:noAutofit/>
          </a:bodyPr>
          <a:lstStyle/>
          <a:p>
            <a:r>
              <a:rPr lang="en-US" sz="3600" dirty="0"/>
              <a:t>4 basic values, or principles, to decide ethical issues: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Autonomy: Patients basically have the right to determine their own healthcare.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Justice: Distributing the benefits and burdens of care across society.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Beneficence: Doing good for the patient.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/>
              <a:t>Nonmalfeasance</a:t>
            </a:r>
            <a:r>
              <a:rPr lang="en-US" sz="3600" dirty="0"/>
              <a:t>: Making sure you are not harming the patient.</a:t>
            </a:r>
          </a:p>
          <a:p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73485B-515E-4F12-B08A-00220C39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ACC8B9-303F-435F-B8EB-FFBB0422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701" y="6356350"/>
            <a:ext cx="4114800" cy="365125"/>
          </a:xfrm>
        </p:spPr>
        <p:txBody>
          <a:bodyPr/>
          <a:lstStyle/>
          <a:p>
            <a:r>
              <a:rPr lang="en-US" dirty="0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4DCBA0-083A-4B3E-8DB1-FC93CBCC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6176964"/>
            <a:ext cx="3706554" cy="54451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https://www.medscape.com/courses/section/898060</a:t>
            </a:r>
            <a:endParaRPr lang="en-US" dirty="0"/>
          </a:p>
          <a:p>
            <a:fld id="{743AF53D-AF9A-4D4E-BE33-C4FD2AAC71E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5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8D6E2-1526-4F72-B898-B7308651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FFFFFF"/>
                </a:solidFill>
              </a:rPr>
              <a:t>10 sub-competencies </a:t>
            </a:r>
            <a:r>
              <a:rPr lang="en-US" b="1">
                <a:solidFill>
                  <a:srgbClr val="FFFFFF"/>
                </a:solidFill>
              </a:rPr>
              <a:t>-to attain the value and ethics competency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0ACE34-0B70-4E8C-BF11-666E975D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Place </a:t>
            </a:r>
            <a:r>
              <a:rPr lang="en-US" b="1"/>
              <a:t>interests of patients and populations </a:t>
            </a:r>
            <a:r>
              <a:rPr lang="en-US"/>
              <a:t>at center of Inter-professional health care delivery and population health programs and policies, with the goal of promoting health and health equity across the life span.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Respect</a:t>
            </a:r>
            <a:r>
              <a:rPr lang="en-US" b="1"/>
              <a:t> the dignity </a:t>
            </a:r>
            <a:r>
              <a:rPr lang="en-US"/>
              <a:t>and </a:t>
            </a:r>
            <a:r>
              <a:rPr lang="en-US" b="1"/>
              <a:t>privacy of patients </a:t>
            </a:r>
            <a:r>
              <a:rPr lang="en-US"/>
              <a:t>while maintaining </a:t>
            </a:r>
            <a:r>
              <a:rPr lang="en-US" b="1"/>
              <a:t>confidentiality</a:t>
            </a:r>
            <a:r>
              <a:rPr lang="en-US"/>
              <a:t> in the delivery of </a:t>
            </a:r>
            <a:r>
              <a:rPr lang="en-US" b="1"/>
              <a:t>team-based care</a:t>
            </a:r>
            <a:r>
              <a:rPr lang="en-US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2F95B7-27DF-4E2A-AB44-DD980F62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99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September 2-4,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4B749-769C-4202-9791-E736B95A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/>
              <a:t>TOT Workshop on IPE in Medical university &amp; allied universities of HRH, MOHS, Myanmar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DF3FEE-E129-48E9-BD1E-08D12234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/>
              <a:t>Ref; IPE and IPCP for Health Myanmar, Aug 31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fld id="{743AF53D-AF9A-4D4E-BE33-C4FD2AAC71E8}" type="slidenum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74388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1332</Words>
  <Application>Microsoft Office PowerPoint</Application>
  <PresentationFormat>Custom</PresentationFormat>
  <Paragraphs>167</Paragraphs>
  <Slides>20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Ethics and Shared Values</vt:lpstr>
      <vt:lpstr>Framework for implementing IPE and collaborative practice</vt:lpstr>
      <vt:lpstr>Definition of Inter Professional Education (IPE)</vt:lpstr>
      <vt:lpstr>4 competency domains  (The WHO framework) </vt:lpstr>
      <vt:lpstr>IPE &amp; IPCP -To develop into curriculum</vt:lpstr>
      <vt:lpstr>values/ethics of inter-professional practice</vt:lpstr>
      <vt:lpstr>values/ethics of inter-professional practice</vt:lpstr>
      <vt:lpstr>Key Values for Deciding Ethical Issues</vt:lpstr>
      <vt:lpstr>10 sub-competencies -to attain the value and ethics competency</vt:lpstr>
      <vt:lpstr>10 sub-competencies -to attain the value and ethics competency</vt:lpstr>
      <vt:lpstr>10 sub-competencies -to attain the value and ethics competency</vt:lpstr>
      <vt:lpstr>10 sub-competencies -to attain the value and ethics competency</vt:lpstr>
      <vt:lpstr>10 sub-competencies -to attain the value and ethics competency</vt:lpstr>
      <vt:lpstr>Lesson Plans of Core Competency   Domain 1: Values and Ethics Component</vt:lpstr>
      <vt:lpstr>Lesson Plans of Core Competency   Domain 1: Values and Ethics Component</vt:lpstr>
      <vt:lpstr>PowerPoint Presentation</vt:lpstr>
      <vt:lpstr>https://youtu.be/L7--0Igd0bQ</vt:lpstr>
      <vt:lpstr>PowerPoint Presentation</vt:lpstr>
      <vt:lpstr>TAKE HOME MESSAGE &amp;THANK YOU FOR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and Shared Values</dc:title>
  <dc:creator>Ohnmar Kyaw</dc:creator>
  <cp:lastModifiedBy>User</cp:lastModifiedBy>
  <cp:revision>3</cp:revision>
  <dcterms:created xsi:type="dcterms:W3CDTF">2020-09-01T14:01:15Z</dcterms:created>
  <dcterms:modified xsi:type="dcterms:W3CDTF">2020-09-01T14:22:50Z</dcterms:modified>
</cp:coreProperties>
</file>